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3"/>
  </p:notesMasterIdLst>
  <p:handoutMasterIdLst>
    <p:handoutMasterId r:id="rId34"/>
  </p:handoutMasterIdLst>
  <p:sldIdLst>
    <p:sldId id="305" r:id="rId2"/>
    <p:sldId id="654" r:id="rId3"/>
    <p:sldId id="597" r:id="rId4"/>
    <p:sldId id="607" r:id="rId5"/>
    <p:sldId id="629" r:id="rId6"/>
    <p:sldId id="636" r:id="rId7"/>
    <p:sldId id="651" r:id="rId8"/>
    <p:sldId id="627" r:id="rId9"/>
    <p:sldId id="611" r:id="rId10"/>
    <p:sldId id="613" r:id="rId11"/>
    <p:sldId id="617" r:id="rId12"/>
    <p:sldId id="619" r:id="rId13"/>
    <p:sldId id="644" r:id="rId14"/>
    <p:sldId id="647" r:id="rId15"/>
    <p:sldId id="645" r:id="rId16"/>
    <p:sldId id="646" r:id="rId17"/>
    <p:sldId id="648" r:id="rId18"/>
    <p:sldId id="642" r:id="rId19"/>
    <p:sldId id="639" r:id="rId20"/>
    <p:sldId id="562" r:id="rId21"/>
    <p:sldId id="567" r:id="rId22"/>
    <p:sldId id="576" r:id="rId23"/>
    <p:sldId id="568" r:id="rId24"/>
    <p:sldId id="640" r:id="rId25"/>
    <p:sldId id="624" r:id="rId26"/>
    <p:sldId id="622" r:id="rId27"/>
    <p:sldId id="641" r:id="rId28"/>
    <p:sldId id="583" r:id="rId29"/>
    <p:sldId id="652" r:id="rId30"/>
    <p:sldId id="635" r:id="rId31"/>
    <p:sldId id="656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alcomm_JB1" initials="QC_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545054"/>
    <a:srgbClr val="B42025"/>
    <a:srgbClr val="34B233"/>
    <a:srgbClr val="376092"/>
    <a:srgbClr val="A88000"/>
    <a:srgbClr val="FF9933"/>
    <a:srgbClr val="4F81BD"/>
    <a:srgbClr val="FAC09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7" autoAdjust="0"/>
    <p:restoredTop sz="83086" autoAdjust="0"/>
  </p:normalViewPr>
  <p:slideViewPr>
    <p:cSldViewPr>
      <p:cViewPr varScale="1">
        <p:scale>
          <a:sx n="87" d="100"/>
          <a:sy n="87" d="100"/>
        </p:scale>
        <p:origin x="169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401609-F54A-4009-91CF-0BEF82844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95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AF17833-FF17-4930-ACA3-4A68716B5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47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Other suggested titles:</a:t>
            </a:r>
          </a:p>
          <a:p>
            <a:endParaRPr lang="en-US"/>
          </a:p>
          <a:p>
            <a:r>
              <a:rPr lang="en-US"/>
              <a:t>“Benefits of oneM2M Standardization”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5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5075238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581150" y="152400"/>
            <a:ext cx="59817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076826"/>
            <a:ext cx="7772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6290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903686" y="6400800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2017 oneM2M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73" r:id="rId5"/>
    <p:sldLayoutId id="214748427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affairs.co/wordpress/29353/security/smart-meters-hacking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3" Type="http://schemas.openxmlformats.org/officeDocument/2006/relationships/image" Target="../media/image49.jpe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2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20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50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em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://www.onem2m.org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85800" y="5069775"/>
            <a:ext cx="77724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b="1" dirty="0" err="1"/>
              <a:t>Presenter</a:t>
            </a:r>
            <a:r>
              <a:rPr lang="fr-FR" b="1" dirty="0"/>
              <a:t>: Omar Elloumi, oneM2M TP Chair, Nokia Bell-</a:t>
            </a:r>
            <a:r>
              <a:rPr lang="fr-FR" b="1" dirty="0" err="1"/>
              <a:t>Labs</a:t>
            </a:r>
            <a:r>
              <a:rPr lang="fr-FR" b="1" dirty="0"/>
              <a:t> and CTO group</a:t>
            </a:r>
          </a:p>
          <a:p>
            <a:pPr algn="ctr">
              <a:spcBef>
                <a:spcPct val="0"/>
              </a:spcBef>
            </a:pPr>
            <a:r>
              <a:rPr lang="fr-FR" b="1" dirty="0"/>
              <a:t>omar.elloumi@nokia.com</a:t>
            </a:r>
          </a:p>
          <a:p>
            <a:pPr algn="ctr">
              <a:spcBef>
                <a:spcPct val="0"/>
              </a:spcBef>
            </a:pPr>
            <a:endParaRPr lang="en-US" b="1" dirty="0"/>
          </a:p>
          <a:p>
            <a:pPr algn="ctr">
              <a:spcBef>
                <a:spcPct val="0"/>
              </a:spcBef>
            </a:pPr>
            <a:r>
              <a:rPr lang="en-US" b="1" dirty="0"/>
              <a:t>oneM2M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www.oneM2M.org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THE ROLE OF oneM2M in UNLOCKING the IOT potential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Registration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Group Management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Discovery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Data Management &amp; Repository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4965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Application &amp; Service Management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Device Management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Subscription &amp; Notification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7819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Communication Management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54965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Service Charging &amp; Accounting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67832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817629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Network Service Exposure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Service Functions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01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oneM2M release 2 features</a:t>
            </a: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228600" y="1752600"/>
            <a:ext cx="2595563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Industrial</a:t>
            </a:r>
            <a:r>
              <a:rPr lang="fr-FR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domain</a:t>
            </a:r>
            <a:r>
              <a:rPr lang="fr-FR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enablement</a:t>
            </a:r>
            <a:endParaRPr lang="fr-FR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“Real-time” data collection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kern="0" dirty="0">
                <a:latin typeface="+mn-lt"/>
                <a:cs typeface="Tahoma" pitchFamily="34" charset="0"/>
              </a:rPr>
              <a:t> redundancy and fault tolerance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kern="0" dirty="0">
                <a:latin typeface="+mn-lt"/>
                <a:cs typeface="Tahoma" pitchFamily="34" charset="0"/>
              </a:rPr>
              <a:t> enablers for analytics</a:t>
            </a:r>
            <a:endParaRPr lang="en-US" kern="0" dirty="0">
              <a:latin typeface="+mn-lt"/>
              <a:cs typeface="Tahoma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0" y="1958975"/>
            <a:ext cx="2838450" cy="3016250"/>
            <a:chOff x="2923438" y="1675748"/>
            <a:chExt cx="2962622" cy="3148445"/>
          </a:xfrm>
        </p:grpSpPr>
        <p:sp>
          <p:nvSpPr>
            <p:cNvPr id="11" name="Oval 10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err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Beyond</a:t>
              </a: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initial release</a:t>
              </a:r>
              <a:endParaRPr lang="en-US" sz="1200" b="1" kern="0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381000" y="4552950"/>
            <a:ext cx="2595563" cy="17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Semantic</a:t>
            </a:r>
            <a:r>
              <a:rPr lang="fr-FR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interoperability</a:t>
            </a:r>
            <a:endParaRPr lang="fr-FR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base ontology, link to domain specific </a:t>
            </a:r>
            <a:r>
              <a:rPr lang="en-GB" sz="1600" dirty="0" err="1"/>
              <a:t>ontologies</a:t>
            </a:r>
            <a:endParaRPr lang="en-GB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descriptions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discovery</a:t>
            </a:r>
            <a:endParaRPr lang="fr-FR" sz="16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1600" dirty="0"/>
          </a:p>
        </p:txBody>
      </p:sp>
      <p:sp>
        <p:nvSpPr>
          <p:cNvPr id="26" name="TextBox 59"/>
          <p:cNvSpPr txBox="1">
            <a:spLocks noChangeArrowheads="1"/>
          </p:cNvSpPr>
          <p:nvPr/>
        </p:nvSpPr>
        <p:spPr bwMode="auto">
          <a:xfrm>
            <a:off x="3505200" y="5200269"/>
            <a:ext cx="2595562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Dynamic authorizations and end to end 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fr-FR" sz="1600" dirty="0" err="1"/>
              <a:t>device</a:t>
            </a:r>
            <a:r>
              <a:rPr lang="fr-FR" sz="1600" dirty="0"/>
              <a:t> </a:t>
            </a:r>
            <a:r>
              <a:rPr lang="fr-FR" sz="1600" dirty="0" err="1"/>
              <a:t>onboarding</a:t>
            </a:r>
            <a:r>
              <a:rPr lang="fr-FR" sz="1600" dirty="0"/>
              <a:t> and </a:t>
            </a:r>
            <a:r>
              <a:rPr lang="fr-FR" sz="1600" dirty="0" err="1"/>
              <a:t>provisioning</a:t>
            </a:r>
            <a:endParaRPr lang="fr-FR" sz="14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1600" dirty="0"/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6167438" y="3886200"/>
            <a:ext cx="2595562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oneM2M as generic interworking framework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fr-FR" sz="1600" dirty="0" err="1"/>
              <a:t>AllJoyn</a:t>
            </a:r>
            <a:r>
              <a:rPr lang="fr-FR" sz="1600" dirty="0"/>
              <a:t>/</a:t>
            </a:r>
            <a:r>
              <a:rPr lang="fr-FR" sz="1600" dirty="0" err="1"/>
              <a:t>AllSeen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OIC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LightWeight</a:t>
            </a:r>
            <a:r>
              <a:rPr lang="fr-FR" sz="1600" kern="0" dirty="0">
                <a:cs typeface="Tahoma" pitchFamily="34" charset="0"/>
              </a:rPr>
              <a:t> M2M (LWM2M)</a:t>
            </a:r>
            <a:endParaRPr lang="fr-FR" sz="14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kern="0" dirty="0">
              <a:latin typeface="+mn-lt"/>
              <a:cs typeface="Tahoma" pitchFamily="34" charset="0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4419600" y="824264"/>
            <a:ext cx="2595563" cy="20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Home </a:t>
            </a: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domain</a:t>
            </a:r>
            <a:r>
              <a:rPr lang="fr-FR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enablement</a:t>
            </a:r>
            <a:endParaRPr lang="fr-FR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Home </a:t>
            </a:r>
            <a:r>
              <a:rPr lang="fr-FR" sz="1600" dirty="0" err="1"/>
              <a:t>appliance</a:t>
            </a:r>
            <a:r>
              <a:rPr lang="fr-FR" sz="1600" dirty="0"/>
              <a:t> information </a:t>
            </a:r>
            <a:r>
              <a:rPr lang="fr-FR" sz="1600" dirty="0" err="1"/>
              <a:t>models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ontologies and </a:t>
            </a:r>
            <a:r>
              <a:rPr lang="fr-FR" sz="1600" dirty="0" err="1"/>
              <a:t>mapping</a:t>
            </a:r>
            <a:r>
              <a:rPr lang="fr-FR" sz="1600" dirty="0"/>
              <a:t> to </a:t>
            </a:r>
            <a:r>
              <a:rPr lang="fr-FR" sz="1600" dirty="0" err="1"/>
              <a:t>existing</a:t>
            </a:r>
            <a:r>
              <a:rPr lang="fr-FR" sz="1600" dirty="0"/>
              <a:t> standards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6019800" y="2743200"/>
            <a:ext cx="25955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Application developer APIs and guidelines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kern="0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5800" y="5038725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Why oneM2M?</a:t>
            </a:r>
            <a:br>
              <a:rPr lang="en-US" dirty="0"/>
            </a:br>
            <a:r>
              <a:rPr lang="en-US" dirty="0"/>
              <a:t>why now?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oneM2M? Why now?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4525963"/>
          </a:xfrm>
        </p:spPr>
        <p:txBody>
          <a:bodyPr/>
          <a:lstStyle/>
          <a:p>
            <a:r>
              <a:rPr lang="en-US" sz="2400" dirty="0"/>
              <a:t>M2M (and </a:t>
            </a:r>
            <a:r>
              <a:rPr lang="en-US" sz="2400" dirty="0" err="1"/>
              <a:t>IoT</a:t>
            </a:r>
            <a:r>
              <a:rPr lang="en-US" sz="2400" dirty="0"/>
              <a:t>) communications existed for so many years, e.g.:</a:t>
            </a:r>
          </a:p>
          <a:p>
            <a:pPr lvl="1"/>
            <a:r>
              <a:rPr lang="en-US" sz="2000" dirty="0"/>
              <a:t>SCADA systems</a:t>
            </a:r>
          </a:p>
          <a:p>
            <a:pPr lvl="1"/>
            <a:r>
              <a:rPr lang="en-US" sz="2000" dirty="0"/>
              <a:t>Satellite based truck tracking</a:t>
            </a:r>
          </a:p>
          <a:p>
            <a:r>
              <a:rPr lang="en-US" sz="2400" dirty="0"/>
              <a:t>So why oneM2M?</a:t>
            </a:r>
          </a:p>
          <a:p>
            <a:pPr lvl="1"/>
            <a:r>
              <a:rPr lang="en-US" sz="2000" i="1" u="sng" dirty="0"/>
              <a:t>Specific standards exist </a:t>
            </a:r>
            <a:r>
              <a:rPr lang="en-US" sz="2000" dirty="0"/>
              <a:t>for home automation, smart factory, energy management, etc. but a large growth will come from a fully integrated Internet of Things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IoT</a:t>
            </a:r>
            <a:r>
              <a:rPr lang="en-US" sz="2000" dirty="0"/>
              <a:t> vision will not materialize if we do not solve interoperability issues, therefore drive down integration costs and ensure time to market</a:t>
            </a:r>
          </a:p>
          <a:p>
            <a:r>
              <a:rPr lang="en-US" sz="2400" dirty="0"/>
              <a:t>Why now?</a:t>
            </a:r>
          </a:p>
          <a:p>
            <a:pPr lvl="1"/>
            <a:r>
              <a:rPr lang="en-US" sz="2000" dirty="0"/>
              <a:t>Technology is ready for an </a:t>
            </a:r>
            <a:r>
              <a:rPr lang="en-US" sz="2000" i="1" u="sng" dirty="0"/>
              <a:t>outcome based economy </a:t>
            </a:r>
            <a:r>
              <a:rPr lang="en-US" sz="2000" dirty="0"/>
              <a:t>for a large number of use cases, more that what one can think of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492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Technology</a:t>
            </a:r>
            <a:r>
              <a:rPr lang="fr-FR" sz="3600" dirty="0"/>
              <a:t> 1: </a:t>
            </a:r>
            <a:r>
              <a:rPr lang="fr-FR" sz="3600" dirty="0" err="1"/>
              <a:t>connectivity</a:t>
            </a:r>
            <a:r>
              <a:rPr lang="fr-FR" sz="3600" dirty="0"/>
              <a:t>, </a:t>
            </a:r>
            <a:r>
              <a:rPr lang="fr-FR" sz="3600" dirty="0" err="1"/>
              <a:t>plenty</a:t>
            </a:r>
            <a:r>
              <a:rPr lang="fr-FR" sz="3600" dirty="0"/>
              <a:t> to chose </a:t>
            </a:r>
            <a:r>
              <a:rPr lang="fr-FR" sz="3600" dirty="0" err="1"/>
              <a:t>from</a:t>
            </a:r>
            <a:r>
              <a:rPr lang="fr-FR" sz="3600" dirty="0"/>
              <a:t> </a:t>
            </a:r>
            <a:endParaRPr lang="en-US" sz="3600" dirty="0"/>
          </a:p>
        </p:txBody>
      </p:sp>
      <p:cxnSp>
        <p:nvCxnSpPr>
          <p:cNvPr id="6" name="Connecteur droit 31"/>
          <p:cNvCxnSpPr>
            <a:cxnSpLocks noChangeShapeType="1"/>
            <a:stCxn id="15" idx="3"/>
            <a:endCxn id="10" idx="1"/>
          </p:cNvCxnSpPr>
          <p:nvPr/>
        </p:nvCxnSpPr>
        <p:spPr bwMode="auto">
          <a:xfrm>
            <a:off x="2053692" y="3867936"/>
            <a:ext cx="4912446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7" name="Connecteur droit 32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548141" y="2133964"/>
            <a:ext cx="0" cy="342604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8" name="ZoneTexte 10"/>
          <p:cNvSpPr txBox="1"/>
          <p:nvPr/>
        </p:nvSpPr>
        <p:spPr bwMode="auto">
          <a:xfrm>
            <a:off x="3959156" y="1902768"/>
            <a:ext cx="1180305" cy="231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050"/>
              <a:t>Range (extended)</a:t>
            </a:r>
          </a:p>
        </p:txBody>
      </p:sp>
      <p:sp>
        <p:nvSpPr>
          <p:cNvPr id="9" name="ZoneTexte 11"/>
          <p:cNvSpPr txBox="1"/>
          <p:nvPr/>
        </p:nvSpPr>
        <p:spPr bwMode="auto">
          <a:xfrm>
            <a:off x="4120947" y="5559980"/>
            <a:ext cx="855183" cy="231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050"/>
              <a:t>Range (low)</a:t>
            </a:r>
          </a:p>
        </p:txBody>
      </p:sp>
      <p:sp>
        <p:nvSpPr>
          <p:cNvPr id="10" name="ZoneTexte 12"/>
          <p:cNvSpPr txBox="1"/>
          <p:nvPr/>
        </p:nvSpPr>
        <p:spPr bwMode="auto">
          <a:xfrm>
            <a:off x="6965390" y="3678480"/>
            <a:ext cx="1188010" cy="37781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1050"/>
              <a:t>Device cost (high)</a:t>
            </a:r>
          </a:p>
          <a:p>
            <a:pPr>
              <a:defRPr/>
            </a:pPr>
            <a:r>
              <a:rPr lang="en-US" sz="1050"/>
              <a:t>Bitrate (high)</a:t>
            </a:r>
          </a:p>
        </p:txBody>
      </p:sp>
      <p:sp>
        <p:nvSpPr>
          <p:cNvPr id="11" name="Rectangle à coins arrondis 36"/>
          <p:cNvSpPr>
            <a:spLocks noChangeArrowheads="1"/>
          </p:cNvSpPr>
          <p:nvPr/>
        </p:nvSpPr>
        <p:spPr bwMode="auto">
          <a:xfrm>
            <a:off x="4726530" y="4130922"/>
            <a:ext cx="2029738" cy="1284584"/>
          </a:xfrm>
          <a:prstGeom prst="roundRect">
            <a:avLst>
              <a:gd name="adj" fmla="val 2894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</a:pPr>
            <a:endParaRPr lang="en-US" sz="1100"/>
          </a:p>
        </p:txBody>
      </p:sp>
      <p:sp>
        <p:nvSpPr>
          <p:cNvPr id="12" name="ZoneTexte 19"/>
          <p:cNvSpPr txBox="1">
            <a:spLocks noChangeArrowheads="1"/>
          </p:cNvSpPr>
          <p:nvPr/>
        </p:nvSpPr>
        <p:spPr bwMode="auto">
          <a:xfrm>
            <a:off x="5156763" y="4477716"/>
            <a:ext cx="1124301" cy="42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WLAN</a:t>
            </a:r>
          </a:p>
          <a:p>
            <a:pPr algn="ctr"/>
            <a:r>
              <a:rPr lang="en-US" sz="1200" b="1" dirty="0"/>
              <a:t>(e.g. 802.11)</a:t>
            </a:r>
          </a:p>
        </p:txBody>
      </p:sp>
      <p:sp>
        <p:nvSpPr>
          <p:cNvPr id="13" name="Rectangle à coins arrondis 38"/>
          <p:cNvSpPr>
            <a:spLocks noChangeArrowheads="1"/>
          </p:cNvSpPr>
          <p:nvPr/>
        </p:nvSpPr>
        <p:spPr bwMode="auto">
          <a:xfrm>
            <a:off x="2319026" y="2424405"/>
            <a:ext cx="2029738" cy="1284584"/>
          </a:xfrm>
          <a:prstGeom prst="roundRect">
            <a:avLst>
              <a:gd name="adj" fmla="val 2894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</a:pPr>
            <a:endParaRPr lang="en-US" sz="1100" dirty="0"/>
          </a:p>
        </p:txBody>
      </p:sp>
      <p:sp>
        <p:nvSpPr>
          <p:cNvPr id="14" name="ZoneTexte 23"/>
          <p:cNvSpPr txBox="1">
            <a:spLocks noChangeArrowheads="1"/>
          </p:cNvSpPr>
          <p:nvPr/>
        </p:nvSpPr>
        <p:spPr bwMode="auto">
          <a:xfrm>
            <a:off x="2501913" y="2482204"/>
            <a:ext cx="1539544" cy="4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Native Low Power </a:t>
            </a:r>
          </a:p>
          <a:p>
            <a:pPr algn="ctr"/>
            <a:r>
              <a:rPr lang="en-US" sz="1200" b="1"/>
              <a:t>Wide-area Access</a:t>
            </a: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914400" y="3678480"/>
            <a:ext cx="1138702" cy="37781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1050"/>
              <a:t>Device cost (low)</a:t>
            </a:r>
          </a:p>
          <a:p>
            <a:pPr>
              <a:defRPr/>
            </a:pPr>
            <a:r>
              <a:rPr lang="en-US" sz="1050"/>
              <a:t>Bitrate (low)</a:t>
            </a:r>
          </a:p>
        </p:txBody>
      </p:sp>
      <p:sp>
        <p:nvSpPr>
          <p:cNvPr id="16" name="Rectangle à coins arrondis 41"/>
          <p:cNvSpPr>
            <a:spLocks noChangeArrowheads="1"/>
          </p:cNvSpPr>
          <p:nvPr/>
        </p:nvSpPr>
        <p:spPr bwMode="auto">
          <a:xfrm>
            <a:off x="2971800" y="2411400"/>
            <a:ext cx="2847551" cy="1284584"/>
          </a:xfrm>
          <a:prstGeom prst="roundRect">
            <a:avLst>
              <a:gd name="adj" fmla="val 28949"/>
            </a:avLst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</a:pPr>
            <a:endParaRPr lang="en-US" sz="1100"/>
          </a:p>
        </p:txBody>
      </p:sp>
      <p:sp>
        <p:nvSpPr>
          <p:cNvPr id="17" name="Rectangle à coins arrondis 42"/>
          <p:cNvSpPr>
            <a:spLocks noChangeArrowheads="1"/>
          </p:cNvSpPr>
          <p:nvPr/>
        </p:nvSpPr>
        <p:spPr bwMode="auto">
          <a:xfrm>
            <a:off x="4713039" y="2424405"/>
            <a:ext cx="2028239" cy="1284584"/>
          </a:xfrm>
          <a:prstGeom prst="roundRect">
            <a:avLst>
              <a:gd name="adj" fmla="val 2894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</a:pPr>
            <a:endParaRPr lang="en-US" sz="1100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59137" y="2771199"/>
            <a:ext cx="1166275" cy="4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3GPP Cellular</a:t>
            </a:r>
          </a:p>
          <a:p>
            <a:pPr algn="ctr"/>
            <a:r>
              <a:rPr lang="en-US" sz="1200" b="1"/>
              <a:t>(GSM/LTE)</a:t>
            </a:r>
          </a:p>
        </p:txBody>
      </p:sp>
      <p:sp>
        <p:nvSpPr>
          <p:cNvPr id="19" name="Right Arrow 31"/>
          <p:cNvSpPr/>
          <p:nvPr/>
        </p:nvSpPr>
        <p:spPr bwMode="auto">
          <a:xfrm flipH="1">
            <a:off x="3951451" y="2517844"/>
            <a:ext cx="1391404" cy="814562"/>
          </a:xfrm>
          <a:prstGeom prst="rightArrow">
            <a:avLst>
              <a:gd name="adj1" fmla="val 50000"/>
              <a:gd name="adj2" fmla="val 3481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50" dirty="0"/>
              <a:t>NB-</a:t>
            </a:r>
            <a:r>
              <a:rPr lang="en-US" sz="1050" dirty="0" err="1"/>
              <a:t>IoT</a:t>
            </a:r>
            <a:r>
              <a:rPr lang="en-US" sz="1050" dirty="0"/>
              <a:t>, LTE-M, etc.</a:t>
            </a:r>
          </a:p>
        </p:txBody>
      </p:sp>
      <p:sp>
        <p:nvSpPr>
          <p:cNvPr id="20" name="Rectangle à coins arrondis 46"/>
          <p:cNvSpPr>
            <a:spLocks noChangeArrowheads="1"/>
          </p:cNvSpPr>
          <p:nvPr/>
        </p:nvSpPr>
        <p:spPr bwMode="auto">
          <a:xfrm>
            <a:off x="2314530" y="4146817"/>
            <a:ext cx="2028239" cy="1284584"/>
          </a:xfrm>
          <a:prstGeom prst="roundRect">
            <a:avLst>
              <a:gd name="adj" fmla="val 2894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</a:pPr>
            <a:endParaRPr lang="en-US" sz="1100"/>
          </a:p>
        </p:txBody>
      </p:sp>
      <p:sp>
        <p:nvSpPr>
          <p:cNvPr id="21" name="ZoneTexte 21"/>
          <p:cNvSpPr txBox="1">
            <a:spLocks noChangeArrowheads="1"/>
          </p:cNvSpPr>
          <p:nvPr/>
        </p:nvSpPr>
        <p:spPr bwMode="auto">
          <a:xfrm>
            <a:off x="2428459" y="4493611"/>
            <a:ext cx="1720930" cy="58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WPAN</a:t>
            </a:r>
          </a:p>
          <a:p>
            <a:pPr algn="ctr"/>
            <a:r>
              <a:rPr lang="en-US" sz="1200" b="1"/>
              <a:t>(e.g. 802.15.4, DECT ULE)</a:t>
            </a:r>
          </a:p>
        </p:txBody>
      </p:sp>
      <p:pic>
        <p:nvPicPr>
          <p:cNvPr id="22" name="图片 82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681" y="2286000"/>
            <a:ext cx="391256" cy="3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700" y="2259009"/>
            <a:ext cx="530752" cy="36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The ZigBee Alli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351" y="4720472"/>
            <a:ext cx="494693" cy="2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3509" y="5042809"/>
            <a:ext cx="409245" cy="2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The Bluetooth technology logo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3252" y="5379266"/>
            <a:ext cx="676079" cy="1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0766" y="5113506"/>
            <a:ext cx="347784" cy="2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45" descr="IEEE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0766" y="4785496"/>
            <a:ext cx="542663" cy="21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79" descr="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4948" y="2196099"/>
            <a:ext cx="752532" cy="2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1801" y="5456964"/>
            <a:ext cx="547160" cy="2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93421" y="5441516"/>
            <a:ext cx="635605" cy="23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45" descr="IEEE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9893" y="4458932"/>
            <a:ext cx="542663" cy="20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1"/>
          <p:cNvSpPr txBox="1">
            <a:spLocks noChangeArrowheads="1"/>
          </p:cNvSpPr>
          <p:nvPr/>
        </p:nvSpPr>
        <p:spPr bwMode="auto">
          <a:xfrm>
            <a:off x="6323855" y="6017568"/>
            <a:ext cx="28963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50" dirty="0">
                <a:latin typeface="Trebuchet MS" pitchFamily="34" charset="0"/>
              </a:rPr>
              <a:t>Source AIOTI, </a:t>
            </a:r>
            <a:r>
              <a:rPr lang="fr-FR" sz="1050" dirty="0" err="1">
                <a:latin typeface="Trebuchet MS" pitchFamily="34" charset="0"/>
              </a:rPr>
              <a:t>modified</a:t>
            </a:r>
            <a:r>
              <a:rPr lang="fr-FR" sz="1050" dirty="0">
                <a:latin typeface="Trebuchet MS" pitchFamily="34" charset="0"/>
              </a:rPr>
              <a:t> </a:t>
            </a:r>
            <a:r>
              <a:rPr lang="fr-FR" sz="1050" dirty="0" err="1">
                <a:latin typeface="Trebuchet MS" pitchFamily="34" charset="0"/>
              </a:rPr>
              <a:t>from</a:t>
            </a:r>
            <a:r>
              <a:rPr lang="fr-FR" sz="1050" dirty="0">
                <a:latin typeface="Trebuchet MS" pitchFamily="34" charset="0"/>
              </a:rPr>
              <a:t> an ALU contribution</a:t>
            </a:r>
            <a:endParaRPr lang="en-US" sz="1050" dirty="0">
              <a:latin typeface="Trebuchet MS" pitchFamily="34" charset="0"/>
            </a:endParaRPr>
          </a:p>
        </p:txBody>
      </p:sp>
      <p:pic>
        <p:nvPicPr>
          <p:cNvPr id="34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3057" y="2667000"/>
            <a:ext cx="584357" cy="1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84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/>
              <a:t>Technology</a:t>
            </a:r>
            <a:r>
              <a:rPr lang="fr-FR" sz="2800" dirty="0"/>
              <a:t> 2: </a:t>
            </a:r>
            <a:r>
              <a:rPr lang="fr-FR" sz="2800" dirty="0" err="1"/>
              <a:t>horizontalization</a:t>
            </a:r>
            <a:br>
              <a:rPr lang="fr-FR" sz="2800" dirty="0"/>
            </a:br>
            <a:r>
              <a:rPr lang="fr-FR" sz="2800" dirty="0"/>
              <a:t>«building </a:t>
            </a:r>
            <a:r>
              <a:rPr lang="fr-FR" sz="2800" dirty="0" err="1"/>
              <a:t>IoT</a:t>
            </a:r>
            <a:r>
              <a:rPr lang="fr-FR" sz="2800" dirty="0"/>
              <a:t> in </a:t>
            </a:r>
            <a:r>
              <a:rPr lang="fr-FR" sz="2800" dirty="0" err="1"/>
              <a:t>Siloes</a:t>
            </a:r>
            <a:r>
              <a:rPr lang="fr-FR" sz="2800" dirty="0"/>
              <a:t> </a:t>
            </a:r>
            <a:r>
              <a:rPr lang="fr-FR" sz="2800" dirty="0" err="1"/>
              <a:t>belongs</a:t>
            </a:r>
            <a:r>
              <a:rPr lang="fr-FR" sz="2800" dirty="0"/>
              <a:t> to the </a:t>
            </a:r>
            <a:r>
              <a:rPr lang="fr-FR" sz="2800" dirty="0" err="1"/>
              <a:t>past</a:t>
            </a:r>
            <a:r>
              <a:rPr lang="fr-FR" sz="2800" dirty="0"/>
              <a:t> »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323528" y="1998204"/>
            <a:ext cx="3888432" cy="22682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32040" y="1998204"/>
            <a:ext cx="3888432" cy="22682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57" name="Isosceles Triangle 4"/>
          <p:cNvSpPr/>
          <p:nvPr/>
        </p:nvSpPr>
        <p:spPr>
          <a:xfrm rot="5400000">
            <a:off x="3572889" y="2943309"/>
            <a:ext cx="1998222" cy="43204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932040" y="1998204"/>
            <a:ext cx="3888432" cy="6120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27432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>
                <a:solidFill>
                  <a:srgbClr val="FFFFFF"/>
                </a:solidFill>
                <a:latin typeface="Trebuchet MS"/>
                <a:cs typeface="Trebuchet MS"/>
              </a:rPr>
              <a:t>BROAD ADOPTION </a:t>
            </a:r>
            <a:endParaRPr lang="en-US" b="1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High volume, low ARPC, low TCO</a:t>
            </a:r>
            <a:endParaRPr lang="en-US" sz="1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323528" y="1998204"/>
            <a:ext cx="3888432" cy="6120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27432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>
                <a:solidFill>
                  <a:srgbClr val="FFFFFF"/>
                </a:solidFill>
                <a:latin typeface="Trebuchet MS"/>
                <a:cs typeface="Trebuchet MS"/>
              </a:rPr>
              <a:t>NICHE </a:t>
            </a:r>
            <a:r>
              <a:rPr lang="en-US" b="1" dirty="0">
                <a:solidFill>
                  <a:srgbClr val="FFFFFF"/>
                </a:solidFill>
                <a:latin typeface="Trebuchet MS"/>
                <a:cs typeface="Trebuchet MS"/>
              </a:rPr>
              <a:t>VERTICALS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Low volumes, high ARPC, high TCO</a:t>
            </a:r>
            <a:endParaRPr lang="en-US" sz="1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3528" y="2682281"/>
            <a:ext cx="3888432" cy="1015663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marL="144000" lvl="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US" sz="1200" kern="0" dirty="0">
                <a:latin typeface="+mj-lt"/>
              </a:rPr>
              <a:t>Devices and Applications are designed as “stove-pipes”</a:t>
            </a:r>
          </a:p>
          <a:p>
            <a:pPr marL="144000" lvl="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US" sz="1200" kern="0" dirty="0">
                <a:latin typeface="+mj-lt"/>
                <a:ea typeface="MS PGothic"/>
                <a:cs typeface="MS PGothic"/>
              </a:rPr>
              <a:t>Devices dedicated for single application use</a:t>
            </a:r>
          </a:p>
          <a:p>
            <a:pPr marL="14400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US" sz="1200" kern="0" dirty="0">
                <a:latin typeface="+mj-lt"/>
                <a:ea typeface="MS PGothic"/>
                <a:cs typeface="MS PGothic"/>
              </a:rPr>
              <a:t>Solutions are closed </a:t>
            </a:r>
            <a:r>
              <a:rPr lang="en-US" sz="1200" kern="0" dirty="0">
                <a:latin typeface="+mj-lt"/>
              </a:rPr>
              <a:t>and not scalable: duplication of dedicated infrastructure</a:t>
            </a:r>
          </a:p>
          <a:p>
            <a:pPr marL="14400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US" sz="1200" kern="0" dirty="0">
                <a:latin typeface="+mj-lt"/>
                <a:ea typeface="MS PGothic"/>
              </a:rPr>
              <a:t>High development &amp; delivery cost</a:t>
            </a:r>
            <a:endParaRPr lang="en-US" sz="1200" dirty="0"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932040" y="2682280"/>
            <a:ext cx="3888432" cy="1200329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marL="180975" lvl="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sz="1200" kern="0" dirty="0">
                <a:latin typeface="+mj-lt"/>
              </a:rPr>
              <a:t>Devices and Applications are designed to collaborate across “clouds”</a:t>
            </a:r>
          </a:p>
          <a:p>
            <a:pPr marL="180975" lvl="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sz="1200" kern="0" dirty="0">
                <a:latin typeface="+mj-lt"/>
              </a:rPr>
              <a:t>Devices are used for multiple application purposes</a:t>
            </a:r>
          </a:p>
          <a:p>
            <a:pPr marL="180975" lvl="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sz="1200" kern="0" dirty="0">
                <a:latin typeface="+mj-lt"/>
              </a:rPr>
              <a:t>Devices and Applications offering continuously evolve</a:t>
            </a:r>
          </a:p>
          <a:p>
            <a:pPr marL="180975" lvl="0" indent="-180975" eaLnBrk="0" hangingPunc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sz="1200" kern="0" dirty="0">
                <a:latin typeface="+mj-lt"/>
              </a:rPr>
              <a:t>Easy app development and device </a:t>
            </a:r>
            <a:r>
              <a:rPr lang="en-US" sz="1200" kern="0" dirty="0" err="1">
                <a:latin typeface="+mj-lt"/>
              </a:rPr>
              <a:t>integra-tion</a:t>
            </a:r>
            <a:r>
              <a:rPr lang="en-US" sz="1200" kern="0" dirty="0">
                <a:latin typeface="+mj-lt"/>
              </a:rPr>
              <a:t> through APIs and standard interfaces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11560" y="4536486"/>
            <a:ext cx="576064" cy="1026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3" name="Oval 16"/>
          <p:cNvSpPr/>
          <p:nvPr/>
        </p:nvSpPr>
        <p:spPr>
          <a:xfrm>
            <a:off x="611560" y="4320462"/>
            <a:ext cx="576064" cy="43204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59632" y="4536486"/>
            <a:ext cx="576064" cy="1026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5" name="Oval 18"/>
          <p:cNvSpPr/>
          <p:nvPr/>
        </p:nvSpPr>
        <p:spPr>
          <a:xfrm>
            <a:off x="1259632" y="4320462"/>
            <a:ext cx="576064" cy="432048"/>
          </a:xfrm>
          <a:prstGeom prst="ellipse">
            <a:avLst/>
          </a:prstGeom>
          <a:solidFill>
            <a:schemeClr val="accent6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07704" y="4536486"/>
            <a:ext cx="576064" cy="1026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7" name="Oval 20"/>
          <p:cNvSpPr/>
          <p:nvPr/>
        </p:nvSpPr>
        <p:spPr>
          <a:xfrm>
            <a:off x="1907704" y="4320462"/>
            <a:ext cx="576064" cy="432048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55776" y="4536486"/>
            <a:ext cx="576064" cy="1026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69" name="Oval 22"/>
          <p:cNvSpPr/>
          <p:nvPr/>
        </p:nvSpPr>
        <p:spPr>
          <a:xfrm>
            <a:off x="2555776" y="4320462"/>
            <a:ext cx="576064" cy="43204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03848" y="4536486"/>
            <a:ext cx="576064" cy="10261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71" name="Oval 24"/>
          <p:cNvSpPr/>
          <p:nvPr/>
        </p:nvSpPr>
        <p:spPr>
          <a:xfrm>
            <a:off x="3203848" y="4320462"/>
            <a:ext cx="576064" cy="432048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72" name="Straight Connector 26"/>
          <p:cNvCxnSpPr/>
          <p:nvPr/>
        </p:nvCxnSpPr>
        <p:spPr bwMode="auto">
          <a:xfrm>
            <a:off x="611560" y="4968534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3" name="Straight Connector 27"/>
          <p:cNvCxnSpPr/>
          <p:nvPr/>
        </p:nvCxnSpPr>
        <p:spPr bwMode="auto">
          <a:xfrm>
            <a:off x="611560" y="5292570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4" name="Straight Connector 28"/>
          <p:cNvCxnSpPr/>
          <p:nvPr/>
        </p:nvCxnSpPr>
        <p:spPr bwMode="auto">
          <a:xfrm>
            <a:off x="1259632" y="4968534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5" name="Straight Connector 29"/>
          <p:cNvCxnSpPr/>
          <p:nvPr/>
        </p:nvCxnSpPr>
        <p:spPr bwMode="auto">
          <a:xfrm>
            <a:off x="1259632" y="5292570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6" name="Straight Connector 30"/>
          <p:cNvCxnSpPr/>
          <p:nvPr/>
        </p:nvCxnSpPr>
        <p:spPr bwMode="auto">
          <a:xfrm>
            <a:off x="1907704" y="4968534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7" name="Straight Connector 31"/>
          <p:cNvCxnSpPr/>
          <p:nvPr/>
        </p:nvCxnSpPr>
        <p:spPr bwMode="auto">
          <a:xfrm>
            <a:off x="1907704" y="5292570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8" name="Straight Connector 32"/>
          <p:cNvCxnSpPr/>
          <p:nvPr/>
        </p:nvCxnSpPr>
        <p:spPr bwMode="auto">
          <a:xfrm>
            <a:off x="2555776" y="4968534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79" name="Straight Connector 33"/>
          <p:cNvCxnSpPr/>
          <p:nvPr/>
        </p:nvCxnSpPr>
        <p:spPr bwMode="auto">
          <a:xfrm>
            <a:off x="2555776" y="5292570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80" name="Straight Connector 34"/>
          <p:cNvCxnSpPr/>
          <p:nvPr/>
        </p:nvCxnSpPr>
        <p:spPr bwMode="auto">
          <a:xfrm>
            <a:off x="3203848" y="4968534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cxnSp>
        <p:nvCxnSpPr>
          <p:cNvPr id="81" name="Straight Connector 35"/>
          <p:cNvCxnSpPr/>
          <p:nvPr/>
        </p:nvCxnSpPr>
        <p:spPr bwMode="auto">
          <a:xfrm>
            <a:off x="3203848" y="5292570"/>
            <a:ext cx="576064" cy="0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</p:cxnSp>
      <p:grpSp>
        <p:nvGrpSpPr>
          <p:cNvPr id="82" name="Group 72"/>
          <p:cNvGrpSpPr/>
          <p:nvPr/>
        </p:nvGrpSpPr>
        <p:grpSpPr>
          <a:xfrm>
            <a:off x="1413174" y="4403044"/>
            <a:ext cx="298927" cy="278051"/>
            <a:chOff x="3968750" y="452437"/>
            <a:chExt cx="704850" cy="804863"/>
          </a:xfrm>
          <a:solidFill>
            <a:srgbClr val="FFFFFF"/>
          </a:solidFill>
        </p:grpSpPr>
        <p:sp>
          <p:nvSpPr>
            <p:cNvPr id="83" name="Freeform 72"/>
            <p:cNvSpPr>
              <a:spLocks/>
            </p:cNvSpPr>
            <p:nvPr/>
          </p:nvSpPr>
          <p:spPr bwMode="auto">
            <a:xfrm>
              <a:off x="4098925" y="452437"/>
              <a:ext cx="574675" cy="603250"/>
            </a:xfrm>
            <a:custGeom>
              <a:avLst/>
              <a:gdLst/>
              <a:ahLst/>
              <a:cxnLst>
                <a:cxn ang="0">
                  <a:pos x="63" y="289"/>
                </a:cxn>
                <a:cxn ang="0">
                  <a:pos x="85" y="299"/>
                </a:cxn>
                <a:cxn ang="0">
                  <a:pos x="104" y="397"/>
                </a:cxn>
                <a:cxn ang="0">
                  <a:pos x="6" y="417"/>
                </a:cxn>
                <a:cxn ang="0">
                  <a:pos x="73" y="557"/>
                </a:cxn>
                <a:cxn ang="0">
                  <a:pos x="141" y="603"/>
                </a:cxn>
                <a:cxn ang="0">
                  <a:pos x="256" y="635"/>
                </a:cxn>
                <a:cxn ang="0">
                  <a:pos x="523" y="597"/>
                </a:cxn>
                <a:cxn ang="0">
                  <a:pos x="529" y="539"/>
                </a:cxn>
                <a:cxn ang="0">
                  <a:pos x="379" y="524"/>
                </a:cxn>
                <a:cxn ang="0">
                  <a:pos x="354" y="464"/>
                </a:cxn>
                <a:cxn ang="0">
                  <a:pos x="583" y="245"/>
                </a:cxn>
                <a:cxn ang="0">
                  <a:pos x="583" y="194"/>
                </a:cxn>
                <a:cxn ang="0">
                  <a:pos x="530" y="195"/>
                </a:cxn>
                <a:cxn ang="0">
                  <a:pos x="377" y="335"/>
                </a:cxn>
                <a:cxn ang="0">
                  <a:pos x="370" y="317"/>
                </a:cxn>
                <a:cxn ang="0">
                  <a:pos x="497" y="119"/>
                </a:cxn>
                <a:cxn ang="0">
                  <a:pos x="487" y="67"/>
                </a:cxn>
                <a:cxn ang="0">
                  <a:pos x="427" y="82"/>
                </a:cxn>
                <a:cxn ang="0">
                  <a:pos x="304" y="260"/>
                </a:cxn>
                <a:cxn ang="0">
                  <a:pos x="280" y="247"/>
                </a:cxn>
                <a:cxn ang="0">
                  <a:pos x="329" y="63"/>
                </a:cxn>
                <a:cxn ang="0">
                  <a:pos x="301" y="13"/>
                </a:cxn>
                <a:cxn ang="0">
                  <a:pos x="260" y="50"/>
                </a:cxn>
                <a:cxn ang="0">
                  <a:pos x="202" y="217"/>
                </a:cxn>
                <a:cxn ang="0">
                  <a:pos x="168" y="230"/>
                </a:cxn>
                <a:cxn ang="0">
                  <a:pos x="171" y="66"/>
                </a:cxn>
                <a:cxn ang="0">
                  <a:pos x="128" y="37"/>
                </a:cxn>
                <a:cxn ang="0">
                  <a:pos x="100" y="79"/>
                </a:cxn>
                <a:cxn ang="0">
                  <a:pos x="95" y="226"/>
                </a:cxn>
                <a:cxn ang="0">
                  <a:pos x="63" y="289"/>
                </a:cxn>
              </a:cxnLst>
              <a:rect l="0" t="0" r="r" b="b"/>
              <a:pathLst>
                <a:path w="609" h="640">
                  <a:moveTo>
                    <a:pt x="63" y="289"/>
                  </a:moveTo>
                  <a:cubicBezTo>
                    <a:pt x="70" y="291"/>
                    <a:pt x="78" y="294"/>
                    <a:pt x="85" y="299"/>
                  </a:cubicBezTo>
                  <a:cubicBezTo>
                    <a:pt x="118" y="321"/>
                    <a:pt x="126" y="365"/>
                    <a:pt x="104" y="397"/>
                  </a:cubicBezTo>
                  <a:cubicBezTo>
                    <a:pt x="82" y="430"/>
                    <a:pt x="39" y="438"/>
                    <a:pt x="6" y="417"/>
                  </a:cubicBezTo>
                  <a:cubicBezTo>
                    <a:pt x="0" y="465"/>
                    <a:pt x="13" y="517"/>
                    <a:pt x="73" y="557"/>
                  </a:cubicBezTo>
                  <a:cubicBezTo>
                    <a:pt x="141" y="603"/>
                    <a:pt x="141" y="603"/>
                    <a:pt x="141" y="603"/>
                  </a:cubicBezTo>
                  <a:cubicBezTo>
                    <a:pt x="141" y="603"/>
                    <a:pt x="192" y="640"/>
                    <a:pt x="256" y="635"/>
                  </a:cubicBezTo>
                  <a:cubicBezTo>
                    <a:pt x="256" y="635"/>
                    <a:pt x="508" y="600"/>
                    <a:pt x="523" y="597"/>
                  </a:cubicBezTo>
                  <a:cubicBezTo>
                    <a:pt x="523" y="597"/>
                    <a:pt x="564" y="569"/>
                    <a:pt x="529" y="539"/>
                  </a:cubicBezTo>
                  <a:cubicBezTo>
                    <a:pt x="494" y="509"/>
                    <a:pt x="422" y="524"/>
                    <a:pt x="379" y="524"/>
                  </a:cubicBezTo>
                  <a:cubicBezTo>
                    <a:pt x="379" y="524"/>
                    <a:pt x="322" y="505"/>
                    <a:pt x="354" y="464"/>
                  </a:cubicBezTo>
                  <a:cubicBezTo>
                    <a:pt x="354" y="464"/>
                    <a:pt x="400" y="424"/>
                    <a:pt x="583" y="245"/>
                  </a:cubicBezTo>
                  <a:cubicBezTo>
                    <a:pt x="609" y="216"/>
                    <a:pt x="583" y="194"/>
                    <a:pt x="583" y="194"/>
                  </a:cubicBezTo>
                  <a:cubicBezTo>
                    <a:pt x="559" y="169"/>
                    <a:pt x="530" y="195"/>
                    <a:pt x="530" y="195"/>
                  </a:cubicBezTo>
                  <a:cubicBezTo>
                    <a:pt x="380" y="344"/>
                    <a:pt x="380" y="334"/>
                    <a:pt x="377" y="335"/>
                  </a:cubicBezTo>
                  <a:cubicBezTo>
                    <a:pt x="377" y="335"/>
                    <a:pt x="360" y="337"/>
                    <a:pt x="370" y="317"/>
                  </a:cubicBezTo>
                  <a:cubicBezTo>
                    <a:pt x="379" y="298"/>
                    <a:pt x="497" y="119"/>
                    <a:pt x="497" y="119"/>
                  </a:cubicBezTo>
                  <a:cubicBezTo>
                    <a:pt x="497" y="119"/>
                    <a:pt x="517" y="85"/>
                    <a:pt x="487" y="67"/>
                  </a:cubicBezTo>
                  <a:cubicBezTo>
                    <a:pt x="487" y="67"/>
                    <a:pt x="460" y="39"/>
                    <a:pt x="427" y="82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4" y="260"/>
                    <a:pt x="276" y="277"/>
                    <a:pt x="280" y="247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3"/>
                    <a:pt x="343" y="18"/>
                    <a:pt x="301" y="13"/>
                  </a:cubicBezTo>
                  <a:cubicBezTo>
                    <a:pt x="301" y="13"/>
                    <a:pt x="277" y="0"/>
                    <a:pt x="260" y="50"/>
                  </a:cubicBezTo>
                  <a:cubicBezTo>
                    <a:pt x="202" y="217"/>
                    <a:pt x="202" y="217"/>
                    <a:pt x="202" y="217"/>
                  </a:cubicBezTo>
                  <a:cubicBezTo>
                    <a:pt x="202" y="217"/>
                    <a:pt x="189" y="261"/>
                    <a:pt x="168" y="230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34"/>
                    <a:pt x="128" y="37"/>
                  </a:cubicBezTo>
                  <a:cubicBezTo>
                    <a:pt x="128" y="37"/>
                    <a:pt x="100" y="46"/>
                    <a:pt x="100" y="7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5" y="226"/>
                    <a:pt x="93" y="258"/>
                    <a:pt x="63" y="2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4113213" y="760413"/>
              <a:ext cx="58738" cy="58738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57" y="21"/>
                </a:cxn>
                <a:cxn ang="0">
                  <a:pos x="21" y="6"/>
                </a:cxn>
                <a:cxn ang="0">
                  <a:pos x="6" y="42"/>
                </a:cxn>
                <a:cxn ang="0">
                  <a:pos x="42" y="57"/>
                </a:cxn>
              </a:cxnLst>
              <a:rect l="0" t="0" r="r" b="b"/>
              <a:pathLst>
                <a:path w="63" h="63">
                  <a:moveTo>
                    <a:pt x="42" y="57"/>
                  </a:moveTo>
                  <a:cubicBezTo>
                    <a:pt x="56" y="51"/>
                    <a:pt x="63" y="35"/>
                    <a:pt x="57" y="21"/>
                  </a:cubicBezTo>
                  <a:cubicBezTo>
                    <a:pt x="51" y="7"/>
                    <a:pt x="35" y="0"/>
                    <a:pt x="21" y="6"/>
                  </a:cubicBezTo>
                  <a:cubicBezTo>
                    <a:pt x="7" y="12"/>
                    <a:pt x="0" y="28"/>
                    <a:pt x="6" y="42"/>
                  </a:cubicBezTo>
                  <a:cubicBezTo>
                    <a:pt x="12" y="56"/>
                    <a:pt x="28" y="63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85" name="Freeform 74"/>
            <p:cNvSpPr>
              <a:spLocks noEditPoints="1"/>
            </p:cNvSpPr>
            <p:nvPr/>
          </p:nvSpPr>
          <p:spPr bwMode="auto">
            <a:xfrm>
              <a:off x="3968750" y="930275"/>
              <a:ext cx="323850" cy="327025"/>
            </a:xfrm>
            <a:custGeom>
              <a:avLst/>
              <a:gdLst/>
              <a:ahLst/>
              <a:cxnLst>
                <a:cxn ang="0">
                  <a:pos x="161" y="27"/>
                </a:cxn>
                <a:cxn ang="0">
                  <a:pos x="320" y="134"/>
                </a:cxn>
                <a:cxn ang="0">
                  <a:pos x="327" y="201"/>
                </a:cxn>
                <a:cxn ang="0">
                  <a:pos x="250" y="314"/>
                </a:cxn>
                <a:cxn ang="0">
                  <a:pos x="186" y="333"/>
                </a:cxn>
                <a:cxn ang="0">
                  <a:pos x="23" y="222"/>
                </a:cxn>
                <a:cxn ang="0">
                  <a:pos x="16" y="156"/>
                </a:cxn>
                <a:cxn ang="0">
                  <a:pos x="89" y="48"/>
                </a:cxn>
                <a:cxn ang="0">
                  <a:pos x="161" y="27"/>
                </a:cxn>
                <a:cxn ang="0">
                  <a:pos x="299" y="172"/>
                </a:cxn>
                <a:cxn ang="0">
                  <a:pos x="129" y="58"/>
                </a:cxn>
                <a:cxn ang="0">
                  <a:pos x="67" y="151"/>
                </a:cxn>
                <a:cxn ang="0">
                  <a:pos x="236" y="265"/>
                </a:cxn>
                <a:cxn ang="0">
                  <a:pos x="299" y="172"/>
                </a:cxn>
                <a:cxn ang="0">
                  <a:pos x="160" y="296"/>
                </a:cxn>
                <a:cxn ang="0">
                  <a:pos x="203" y="296"/>
                </a:cxn>
                <a:cxn ang="0">
                  <a:pos x="188" y="255"/>
                </a:cxn>
                <a:cxn ang="0">
                  <a:pos x="160" y="296"/>
                </a:cxn>
                <a:cxn ang="0">
                  <a:pos x="171" y="243"/>
                </a:cxn>
                <a:cxn ang="0">
                  <a:pos x="127" y="244"/>
                </a:cxn>
                <a:cxn ang="0">
                  <a:pos x="143" y="285"/>
                </a:cxn>
                <a:cxn ang="0">
                  <a:pos x="171" y="243"/>
                </a:cxn>
              </a:cxnLst>
              <a:rect l="0" t="0" r="r" b="b"/>
              <a:pathLst>
                <a:path w="343" h="346">
                  <a:moveTo>
                    <a:pt x="161" y="27"/>
                  </a:moveTo>
                  <a:cubicBezTo>
                    <a:pt x="320" y="134"/>
                    <a:pt x="320" y="134"/>
                    <a:pt x="320" y="134"/>
                  </a:cubicBezTo>
                  <a:cubicBezTo>
                    <a:pt x="340" y="148"/>
                    <a:pt x="343" y="177"/>
                    <a:pt x="327" y="201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34" y="338"/>
                    <a:pt x="206" y="346"/>
                    <a:pt x="186" y="333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3" y="209"/>
                    <a:pt x="0" y="179"/>
                    <a:pt x="16" y="156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22" y="0"/>
                    <a:pt x="161" y="27"/>
                    <a:pt x="161" y="27"/>
                  </a:cubicBezTo>
                  <a:close/>
                  <a:moveTo>
                    <a:pt x="299" y="172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67" y="151"/>
                    <a:pt x="67" y="151"/>
                    <a:pt x="67" y="151"/>
                  </a:cubicBezTo>
                  <a:cubicBezTo>
                    <a:pt x="236" y="265"/>
                    <a:pt x="236" y="265"/>
                    <a:pt x="236" y="265"/>
                  </a:cubicBezTo>
                  <a:lnTo>
                    <a:pt x="299" y="172"/>
                  </a:lnTo>
                  <a:close/>
                  <a:moveTo>
                    <a:pt x="160" y="296"/>
                  </a:moveTo>
                  <a:cubicBezTo>
                    <a:pt x="203" y="296"/>
                    <a:pt x="203" y="296"/>
                    <a:pt x="203" y="296"/>
                  </a:cubicBezTo>
                  <a:cubicBezTo>
                    <a:pt x="188" y="255"/>
                    <a:pt x="188" y="255"/>
                    <a:pt x="188" y="255"/>
                  </a:cubicBezTo>
                  <a:lnTo>
                    <a:pt x="160" y="296"/>
                  </a:lnTo>
                  <a:close/>
                  <a:moveTo>
                    <a:pt x="171" y="243"/>
                  </a:moveTo>
                  <a:cubicBezTo>
                    <a:pt x="127" y="244"/>
                    <a:pt x="127" y="244"/>
                    <a:pt x="127" y="244"/>
                  </a:cubicBezTo>
                  <a:cubicBezTo>
                    <a:pt x="143" y="285"/>
                    <a:pt x="143" y="285"/>
                    <a:pt x="143" y="285"/>
                  </a:cubicBezTo>
                  <a:lnTo>
                    <a:pt x="171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charset="-128"/>
                <a:cs typeface="Tahoma" pitchFamily="34" charset="0"/>
              </a:endParaRPr>
            </a:p>
          </p:txBody>
        </p:sp>
      </p:grpSp>
      <p:grpSp>
        <p:nvGrpSpPr>
          <p:cNvPr id="86" name="Group 16"/>
          <p:cNvGrpSpPr/>
          <p:nvPr/>
        </p:nvGrpSpPr>
        <p:grpSpPr>
          <a:xfrm>
            <a:off x="2699006" y="4429453"/>
            <a:ext cx="270557" cy="280195"/>
            <a:chOff x="2065949" y="1266919"/>
            <a:chExt cx="495597" cy="630084"/>
          </a:xfrm>
        </p:grpSpPr>
        <p:grpSp>
          <p:nvGrpSpPr>
            <p:cNvPr id="87" name="Group 107"/>
            <p:cNvGrpSpPr/>
            <p:nvPr/>
          </p:nvGrpSpPr>
          <p:grpSpPr>
            <a:xfrm>
              <a:off x="2088983" y="1266919"/>
              <a:ext cx="472563" cy="630084"/>
              <a:chOff x="5742156" y="4869192"/>
              <a:chExt cx="540072" cy="720096"/>
            </a:xfrm>
          </p:grpSpPr>
          <p:sp>
            <p:nvSpPr>
              <p:cNvPr id="89" name="Flowchart: Delay 43"/>
              <p:cNvSpPr/>
              <p:nvPr/>
            </p:nvSpPr>
            <p:spPr>
              <a:xfrm rot="5400000">
                <a:off x="5832168" y="4959204"/>
                <a:ext cx="360048" cy="540072"/>
              </a:xfrm>
              <a:prstGeom prst="flowChartDelay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Tahoma" pitchFamily="34" charset="0"/>
                </a:endParaRPr>
              </a:p>
            </p:txBody>
          </p:sp>
          <p:cxnSp>
            <p:nvCxnSpPr>
              <p:cNvPr id="90" name="Straight Connector 20"/>
              <p:cNvCxnSpPr>
                <a:stCxn id="89" idx="3"/>
              </p:cNvCxnSpPr>
              <p:nvPr/>
            </p:nvCxnSpPr>
            <p:spPr>
              <a:xfrm rot="5400000">
                <a:off x="5922180" y="5499276"/>
                <a:ext cx="180024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FFFFFF"/>
                </a:solidFill>
                <a:prstDash val="solid"/>
              </a:ln>
              <a:effectLst/>
            </p:spPr>
          </p:cxnSp>
          <p:grpSp>
            <p:nvGrpSpPr>
              <p:cNvPr id="91" name="Group 106"/>
              <p:cNvGrpSpPr/>
              <p:nvPr/>
            </p:nvGrpSpPr>
            <p:grpSpPr>
              <a:xfrm>
                <a:off x="5877174" y="4869192"/>
                <a:ext cx="270036" cy="270036"/>
                <a:chOff x="5832168" y="4869192"/>
                <a:chExt cx="270036" cy="270036"/>
              </a:xfrm>
            </p:grpSpPr>
            <p:cxnSp>
              <p:nvCxnSpPr>
                <p:cNvPr id="92" name="Straight Connector 46"/>
                <p:cNvCxnSpPr/>
                <p:nvPr/>
              </p:nvCxnSpPr>
              <p:spPr>
                <a:xfrm rot="5400000">
                  <a:off x="5697150" y="5004210"/>
                  <a:ext cx="270036" cy="0"/>
                </a:xfrm>
                <a:prstGeom prst="line">
                  <a:avLst/>
                </a:prstGeom>
                <a:noFill/>
                <a:ln w="5715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93" name="Straight Connector 47"/>
                <p:cNvCxnSpPr/>
                <p:nvPr/>
              </p:nvCxnSpPr>
              <p:spPr>
                <a:xfrm rot="5400000">
                  <a:off x="5967186" y="5004210"/>
                  <a:ext cx="270036" cy="0"/>
                </a:xfrm>
                <a:prstGeom prst="line">
                  <a:avLst/>
                </a:prstGeom>
                <a:noFill/>
                <a:ln w="5715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88" name="Donut 42"/>
            <p:cNvSpPr/>
            <p:nvPr/>
          </p:nvSpPr>
          <p:spPr>
            <a:xfrm>
              <a:off x="2065949" y="1402339"/>
              <a:ext cx="138491" cy="138487"/>
            </a:xfrm>
            <a:prstGeom prst="donut">
              <a:avLst>
                <a:gd name="adj" fmla="val 29627"/>
              </a:avLst>
            </a:prstGeom>
            <a:solidFill>
              <a:srgbClr val="34B4E4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94" name="Group 288"/>
          <p:cNvGrpSpPr/>
          <p:nvPr/>
        </p:nvGrpSpPr>
        <p:grpSpPr>
          <a:xfrm>
            <a:off x="1989238" y="4453905"/>
            <a:ext cx="428231" cy="162018"/>
            <a:chOff x="6288087" y="1398588"/>
            <a:chExt cx="960438" cy="446088"/>
          </a:xfrm>
          <a:solidFill>
            <a:srgbClr val="FFFFFF"/>
          </a:solidFill>
        </p:grpSpPr>
        <p:sp>
          <p:nvSpPr>
            <p:cNvPr id="95" name="Freeform 6"/>
            <p:cNvSpPr>
              <a:spLocks/>
            </p:cNvSpPr>
            <p:nvPr/>
          </p:nvSpPr>
          <p:spPr bwMode="auto">
            <a:xfrm>
              <a:off x="6288087" y="1398588"/>
              <a:ext cx="960438" cy="446088"/>
            </a:xfrm>
            <a:custGeom>
              <a:avLst/>
              <a:gdLst/>
              <a:ahLst/>
              <a:cxnLst>
                <a:cxn ang="0">
                  <a:pos x="987" y="288"/>
                </a:cxn>
                <a:cxn ang="0">
                  <a:pos x="717" y="142"/>
                </a:cxn>
                <a:cxn ang="0">
                  <a:pos x="453" y="23"/>
                </a:cxn>
                <a:cxn ang="0">
                  <a:pos x="145" y="90"/>
                </a:cxn>
                <a:cxn ang="0">
                  <a:pos x="175" y="148"/>
                </a:cxn>
                <a:cxn ang="0">
                  <a:pos x="104" y="219"/>
                </a:cxn>
                <a:cxn ang="0">
                  <a:pos x="49" y="193"/>
                </a:cxn>
                <a:cxn ang="0">
                  <a:pos x="37" y="223"/>
                </a:cxn>
                <a:cxn ang="0">
                  <a:pos x="86" y="416"/>
                </a:cxn>
                <a:cxn ang="0">
                  <a:pos x="97" y="416"/>
                </a:cxn>
                <a:cxn ang="0">
                  <a:pos x="172" y="475"/>
                </a:cxn>
                <a:cxn ang="0">
                  <a:pos x="246" y="416"/>
                </a:cxn>
                <a:cxn ang="0">
                  <a:pos x="725" y="416"/>
                </a:cxn>
                <a:cxn ang="0">
                  <a:pos x="799" y="475"/>
                </a:cxn>
                <a:cxn ang="0">
                  <a:pos x="874" y="415"/>
                </a:cxn>
                <a:cxn ang="0">
                  <a:pos x="987" y="288"/>
                </a:cxn>
              </a:cxnLst>
              <a:rect l="0" t="0" r="r" b="b"/>
              <a:pathLst>
                <a:path w="1020" h="475">
                  <a:moveTo>
                    <a:pt x="987" y="288"/>
                  </a:moveTo>
                  <a:cubicBezTo>
                    <a:pt x="958" y="181"/>
                    <a:pt x="784" y="173"/>
                    <a:pt x="717" y="142"/>
                  </a:cubicBezTo>
                  <a:cubicBezTo>
                    <a:pt x="650" y="112"/>
                    <a:pt x="568" y="41"/>
                    <a:pt x="453" y="23"/>
                  </a:cubicBezTo>
                  <a:cubicBezTo>
                    <a:pt x="305" y="0"/>
                    <a:pt x="205" y="48"/>
                    <a:pt x="145" y="90"/>
                  </a:cubicBezTo>
                  <a:cubicBezTo>
                    <a:pt x="163" y="103"/>
                    <a:pt x="175" y="124"/>
                    <a:pt x="175" y="148"/>
                  </a:cubicBezTo>
                  <a:cubicBezTo>
                    <a:pt x="175" y="187"/>
                    <a:pt x="143" y="219"/>
                    <a:pt x="104" y="219"/>
                  </a:cubicBezTo>
                  <a:cubicBezTo>
                    <a:pt x="82" y="219"/>
                    <a:pt x="62" y="209"/>
                    <a:pt x="49" y="193"/>
                  </a:cubicBezTo>
                  <a:cubicBezTo>
                    <a:pt x="45" y="202"/>
                    <a:pt x="40" y="212"/>
                    <a:pt x="37" y="223"/>
                  </a:cubicBezTo>
                  <a:cubicBezTo>
                    <a:pt x="37" y="223"/>
                    <a:pt x="0" y="416"/>
                    <a:pt x="86" y="416"/>
                  </a:cubicBezTo>
                  <a:cubicBezTo>
                    <a:pt x="97" y="416"/>
                    <a:pt x="97" y="416"/>
                    <a:pt x="97" y="416"/>
                  </a:cubicBezTo>
                  <a:cubicBezTo>
                    <a:pt x="105" y="450"/>
                    <a:pt x="135" y="475"/>
                    <a:pt x="172" y="475"/>
                  </a:cubicBezTo>
                  <a:cubicBezTo>
                    <a:pt x="208" y="475"/>
                    <a:pt x="238" y="450"/>
                    <a:pt x="246" y="416"/>
                  </a:cubicBezTo>
                  <a:cubicBezTo>
                    <a:pt x="385" y="417"/>
                    <a:pt x="589" y="416"/>
                    <a:pt x="725" y="416"/>
                  </a:cubicBezTo>
                  <a:cubicBezTo>
                    <a:pt x="733" y="450"/>
                    <a:pt x="763" y="475"/>
                    <a:pt x="799" y="475"/>
                  </a:cubicBezTo>
                  <a:cubicBezTo>
                    <a:pt x="836" y="475"/>
                    <a:pt x="866" y="449"/>
                    <a:pt x="874" y="415"/>
                  </a:cubicBezTo>
                  <a:cubicBezTo>
                    <a:pt x="874" y="415"/>
                    <a:pt x="1020" y="416"/>
                    <a:pt x="987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96" name="Freeform 7"/>
            <p:cNvSpPr>
              <a:spLocks/>
            </p:cNvSpPr>
            <p:nvPr/>
          </p:nvSpPr>
          <p:spPr bwMode="auto">
            <a:xfrm>
              <a:off x="6357938" y="1506538"/>
              <a:ext cx="57150" cy="60325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46" y="9"/>
                </a:cxn>
                <a:cxn ang="0">
                  <a:pos x="8" y="17"/>
                </a:cxn>
                <a:cxn ang="0">
                  <a:pos x="16" y="55"/>
                </a:cxn>
                <a:cxn ang="0">
                  <a:pos x="54" y="47"/>
                </a:cxn>
              </a:cxnLst>
              <a:rect l="0" t="0" r="r" b="b"/>
              <a:pathLst>
                <a:path w="62" h="63">
                  <a:moveTo>
                    <a:pt x="54" y="47"/>
                  </a:moveTo>
                  <a:cubicBezTo>
                    <a:pt x="62" y="34"/>
                    <a:pt x="59" y="17"/>
                    <a:pt x="46" y="9"/>
                  </a:cubicBezTo>
                  <a:cubicBezTo>
                    <a:pt x="33" y="0"/>
                    <a:pt x="16" y="4"/>
                    <a:pt x="8" y="17"/>
                  </a:cubicBezTo>
                  <a:cubicBezTo>
                    <a:pt x="0" y="29"/>
                    <a:pt x="3" y="46"/>
                    <a:pt x="16" y="55"/>
                  </a:cubicBezTo>
                  <a:cubicBezTo>
                    <a:pt x="29" y="63"/>
                    <a:pt x="46" y="60"/>
                    <a:pt x="54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cs typeface="Tahoma" pitchFamily="34" charset="0"/>
              </a:endParaRPr>
            </a:p>
          </p:txBody>
        </p:sp>
      </p:grpSp>
      <p:grpSp>
        <p:nvGrpSpPr>
          <p:cNvPr id="97" name="Group 124"/>
          <p:cNvGrpSpPr>
            <a:grpSpLocks/>
          </p:cNvGrpSpPr>
          <p:nvPr/>
        </p:nvGrpSpPr>
        <p:grpSpPr bwMode="auto">
          <a:xfrm>
            <a:off x="3347864" y="4395900"/>
            <a:ext cx="288032" cy="279460"/>
            <a:chOff x="-2250" y="3023"/>
            <a:chExt cx="378" cy="489"/>
          </a:xfrm>
          <a:solidFill>
            <a:schemeClr val="bg1"/>
          </a:solidFill>
        </p:grpSpPr>
        <p:sp>
          <p:nvSpPr>
            <p:cNvPr id="98" name="Line 125"/>
            <p:cNvSpPr>
              <a:spLocks noChangeShapeType="1"/>
            </p:cNvSpPr>
            <p:nvPr/>
          </p:nvSpPr>
          <p:spPr bwMode="auto">
            <a:xfrm>
              <a:off x="-2064" y="3023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99" name="Line 126"/>
            <p:cNvSpPr>
              <a:spLocks noChangeShapeType="1"/>
            </p:cNvSpPr>
            <p:nvPr/>
          </p:nvSpPr>
          <p:spPr bwMode="auto">
            <a:xfrm>
              <a:off x="-2064" y="3023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00" name="Freeform 127"/>
            <p:cNvSpPr>
              <a:spLocks noEditPoints="1"/>
            </p:cNvSpPr>
            <p:nvPr/>
          </p:nvSpPr>
          <p:spPr bwMode="auto">
            <a:xfrm>
              <a:off x="-2250" y="3023"/>
              <a:ext cx="378" cy="48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7" y="144"/>
                </a:cxn>
                <a:cxn ang="0">
                  <a:pos x="22" y="159"/>
                </a:cxn>
                <a:cxn ang="0">
                  <a:pos x="12" y="172"/>
                </a:cxn>
                <a:cxn ang="0">
                  <a:pos x="80" y="207"/>
                </a:cxn>
                <a:cxn ang="0">
                  <a:pos x="160" y="137"/>
                </a:cxn>
                <a:cxn ang="0">
                  <a:pos x="80" y="0"/>
                </a:cxn>
                <a:cxn ang="0">
                  <a:pos x="130" y="109"/>
                </a:cxn>
                <a:cxn ang="0">
                  <a:pos x="83" y="155"/>
                </a:cxn>
                <a:cxn ang="0">
                  <a:pos x="83" y="185"/>
                </a:cxn>
                <a:cxn ang="0">
                  <a:pos x="80" y="188"/>
                </a:cxn>
                <a:cxn ang="0">
                  <a:pos x="77" y="185"/>
                </a:cxn>
                <a:cxn ang="0">
                  <a:pos x="77" y="155"/>
                </a:cxn>
                <a:cxn ang="0">
                  <a:pos x="30" y="109"/>
                </a:cxn>
                <a:cxn ang="0">
                  <a:pos x="30" y="104"/>
                </a:cxn>
                <a:cxn ang="0">
                  <a:pos x="35" y="104"/>
                </a:cxn>
                <a:cxn ang="0">
                  <a:pos x="77" y="146"/>
                </a:cxn>
                <a:cxn ang="0">
                  <a:pos x="77" y="96"/>
                </a:cxn>
                <a:cxn ang="0">
                  <a:pos x="51" y="70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77" y="87"/>
                </a:cxn>
                <a:cxn ang="0">
                  <a:pos x="77" y="28"/>
                </a:cxn>
                <a:cxn ang="0">
                  <a:pos x="80" y="24"/>
                </a:cxn>
                <a:cxn ang="0">
                  <a:pos x="83" y="28"/>
                </a:cxn>
                <a:cxn ang="0">
                  <a:pos x="83" y="87"/>
                </a:cxn>
                <a:cxn ang="0">
                  <a:pos x="104" y="66"/>
                </a:cxn>
                <a:cxn ang="0">
                  <a:pos x="109" y="66"/>
                </a:cxn>
                <a:cxn ang="0">
                  <a:pos x="109" y="70"/>
                </a:cxn>
                <a:cxn ang="0">
                  <a:pos x="83" y="96"/>
                </a:cxn>
                <a:cxn ang="0">
                  <a:pos x="83" y="146"/>
                </a:cxn>
                <a:cxn ang="0">
                  <a:pos x="125" y="104"/>
                </a:cxn>
                <a:cxn ang="0">
                  <a:pos x="130" y="104"/>
                </a:cxn>
                <a:cxn ang="0">
                  <a:pos x="130" y="109"/>
                </a:cxn>
              </a:cxnLst>
              <a:rect l="0" t="0" r="r" b="b"/>
              <a:pathLst>
                <a:path w="160" h="207">
                  <a:moveTo>
                    <a:pt x="80" y="0"/>
                  </a:moveTo>
                  <a:cubicBezTo>
                    <a:pt x="56" y="0"/>
                    <a:pt x="0" y="76"/>
                    <a:pt x="0" y="137"/>
                  </a:cubicBezTo>
                  <a:cubicBezTo>
                    <a:pt x="0" y="140"/>
                    <a:pt x="0" y="143"/>
                    <a:pt x="0" y="146"/>
                  </a:cubicBezTo>
                  <a:cubicBezTo>
                    <a:pt x="2" y="145"/>
                    <a:pt x="5" y="144"/>
                    <a:pt x="7" y="144"/>
                  </a:cubicBezTo>
                  <a:cubicBezTo>
                    <a:pt x="15" y="144"/>
                    <a:pt x="22" y="151"/>
                    <a:pt x="22" y="159"/>
                  </a:cubicBezTo>
                  <a:cubicBezTo>
                    <a:pt x="22" y="165"/>
                    <a:pt x="18" y="170"/>
                    <a:pt x="12" y="172"/>
                  </a:cubicBezTo>
                  <a:cubicBezTo>
                    <a:pt x="28" y="193"/>
                    <a:pt x="56" y="207"/>
                    <a:pt x="80" y="207"/>
                  </a:cubicBezTo>
                  <a:cubicBezTo>
                    <a:pt x="116" y="207"/>
                    <a:pt x="160" y="177"/>
                    <a:pt x="160" y="137"/>
                  </a:cubicBezTo>
                  <a:cubicBezTo>
                    <a:pt x="160" y="76"/>
                    <a:pt x="101" y="0"/>
                    <a:pt x="80" y="0"/>
                  </a:cubicBezTo>
                  <a:close/>
                  <a:moveTo>
                    <a:pt x="130" y="109"/>
                  </a:moveTo>
                  <a:cubicBezTo>
                    <a:pt x="83" y="155"/>
                    <a:pt x="83" y="155"/>
                    <a:pt x="83" y="15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3" y="187"/>
                    <a:pt x="82" y="188"/>
                    <a:pt x="80" y="188"/>
                  </a:cubicBezTo>
                  <a:cubicBezTo>
                    <a:pt x="78" y="188"/>
                    <a:pt x="77" y="187"/>
                    <a:pt x="77" y="18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9" y="107"/>
                    <a:pt x="29" y="105"/>
                    <a:pt x="30" y="104"/>
                  </a:cubicBezTo>
                  <a:cubicBezTo>
                    <a:pt x="32" y="103"/>
                    <a:pt x="34" y="103"/>
                    <a:pt x="35" y="104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69"/>
                    <a:pt x="50" y="67"/>
                    <a:pt x="51" y="66"/>
                  </a:cubicBezTo>
                  <a:cubicBezTo>
                    <a:pt x="52" y="64"/>
                    <a:pt x="54" y="64"/>
                    <a:pt x="56" y="6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6"/>
                    <a:pt x="78" y="24"/>
                    <a:pt x="80" y="24"/>
                  </a:cubicBezTo>
                  <a:cubicBezTo>
                    <a:pt x="82" y="24"/>
                    <a:pt x="83" y="26"/>
                    <a:pt x="83" y="2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6" y="64"/>
                    <a:pt x="108" y="64"/>
                    <a:pt x="109" y="66"/>
                  </a:cubicBezTo>
                  <a:cubicBezTo>
                    <a:pt x="110" y="67"/>
                    <a:pt x="110" y="69"/>
                    <a:pt x="109" y="70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6" y="103"/>
                    <a:pt x="128" y="103"/>
                    <a:pt x="130" y="104"/>
                  </a:cubicBezTo>
                  <a:cubicBezTo>
                    <a:pt x="131" y="105"/>
                    <a:pt x="131" y="107"/>
                    <a:pt x="130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01" name="Oval 128"/>
            <p:cNvSpPr>
              <a:spLocks noChangeArrowheads="1"/>
            </p:cNvSpPr>
            <p:nvPr/>
          </p:nvSpPr>
          <p:spPr bwMode="auto">
            <a:xfrm>
              <a:off x="-2246" y="3385"/>
              <a:ext cx="26" cy="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</p:grpSp>
      <p:sp>
        <p:nvSpPr>
          <p:cNvPr id="102" name="Freeform 93"/>
          <p:cNvSpPr>
            <a:spLocks noEditPoints="1"/>
          </p:cNvSpPr>
          <p:nvPr/>
        </p:nvSpPr>
        <p:spPr bwMode="auto">
          <a:xfrm>
            <a:off x="684214" y="4387494"/>
            <a:ext cx="449262" cy="267925"/>
          </a:xfrm>
          <a:custGeom>
            <a:avLst/>
            <a:gdLst>
              <a:gd name="T0" fmla="*/ 202 w 205"/>
              <a:gd name="T1" fmla="*/ 82 h 163"/>
              <a:gd name="T2" fmla="*/ 106 w 205"/>
              <a:gd name="T3" fmla="*/ 2 h 163"/>
              <a:gd name="T4" fmla="*/ 106 w 205"/>
              <a:gd name="T5" fmla="*/ 1 h 163"/>
              <a:gd name="T6" fmla="*/ 106 w 205"/>
              <a:gd name="T7" fmla="*/ 1 h 163"/>
              <a:gd name="T8" fmla="*/ 106 w 205"/>
              <a:gd name="T9" fmla="*/ 1 h 163"/>
              <a:gd name="T10" fmla="*/ 105 w 205"/>
              <a:gd name="T11" fmla="*/ 1 h 163"/>
              <a:gd name="T12" fmla="*/ 105 w 205"/>
              <a:gd name="T13" fmla="*/ 1 h 163"/>
              <a:gd name="T14" fmla="*/ 105 w 205"/>
              <a:gd name="T15" fmla="*/ 1 h 163"/>
              <a:gd name="T16" fmla="*/ 100 w 205"/>
              <a:gd name="T17" fmla="*/ 1 h 163"/>
              <a:gd name="T18" fmla="*/ 100 w 205"/>
              <a:gd name="T19" fmla="*/ 1 h 163"/>
              <a:gd name="T20" fmla="*/ 99 w 205"/>
              <a:gd name="T21" fmla="*/ 1 h 163"/>
              <a:gd name="T22" fmla="*/ 99 w 205"/>
              <a:gd name="T23" fmla="*/ 1 h 163"/>
              <a:gd name="T24" fmla="*/ 99 w 205"/>
              <a:gd name="T25" fmla="*/ 1 h 163"/>
              <a:gd name="T26" fmla="*/ 99 w 205"/>
              <a:gd name="T27" fmla="*/ 1 h 163"/>
              <a:gd name="T28" fmla="*/ 99 w 205"/>
              <a:gd name="T29" fmla="*/ 2 h 163"/>
              <a:gd name="T30" fmla="*/ 2 w 205"/>
              <a:gd name="T31" fmla="*/ 82 h 163"/>
              <a:gd name="T32" fmla="*/ 1 w 205"/>
              <a:gd name="T33" fmla="*/ 89 h 163"/>
              <a:gd name="T34" fmla="*/ 9 w 205"/>
              <a:gd name="T35" fmla="*/ 90 h 163"/>
              <a:gd name="T36" fmla="*/ 26 w 205"/>
              <a:gd name="T37" fmla="*/ 75 h 163"/>
              <a:gd name="T38" fmla="*/ 26 w 205"/>
              <a:gd name="T39" fmla="*/ 141 h 163"/>
              <a:gd name="T40" fmla="*/ 27 w 205"/>
              <a:gd name="T41" fmla="*/ 142 h 163"/>
              <a:gd name="T42" fmla="*/ 36 w 205"/>
              <a:gd name="T43" fmla="*/ 138 h 163"/>
              <a:gd name="T44" fmla="*/ 50 w 205"/>
              <a:gd name="T45" fmla="*/ 152 h 163"/>
              <a:gd name="T46" fmla="*/ 46 w 205"/>
              <a:gd name="T47" fmla="*/ 163 h 163"/>
              <a:gd name="T48" fmla="*/ 49 w 205"/>
              <a:gd name="T49" fmla="*/ 163 h 163"/>
              <a:gd name="T50" fmla="*/ 86 w 205"/>
              <a:gd name="T51" fmla="*/ 163 h 163"/>
              <a:gd name="T52" fmla="*/ 86 w 205"/>
              <a:gd name="T53" fmla="*/ 111 h 163"/>
              <a:gd name="T54" fmla="*/ 90 w 205"/>
              <a:gd name="T55" fmla="*/ 107 h 163"/>
              <a:gd name="T56" fmla="*/ 114 w 205"/>
              <a:gd name="T57" fmla="*/ 107 h 163"/>
              <a:gd name="T58" fmla="*/ 118 w 205"/>
              <a:gd name="T59" fmla="*/ 111 h 163"/>
              <a:gd name="T60" fmla="*/ 118 w 205"/>
              <a:gd name="T61" fmla="*/ 163 h 163"/>
              <a:gd name="T62" fmla="*/ 156 w 205"/>
              <a:gd name="T63" fmla="*/ 163 h 163"/>
              <a:gd name="T64" fmla="*/ 178 w 205"/>
              <a:gd name="T65" fmla="*/ 141 h 163"/>
              <a:gd name="T66" fmla="*/ 178 w 205"/>
              <a:gd name="T67" fmla="*/ 75 h 163"/>
              <a:gd name="T68" fmla="*/ 196 w 205"/>
              <a:gd name="T69" fmla="*/ 90 h 163"/>
              <a:gd name="T70" fmla="*/ 199 w 205"/>
              <a:gd name="T71" fmla="*/ 91 h 163"/>
              <a:gd name="T72" fmla="*/ 203 w 205"/>
              <a:gd name="T73" fmla="*/ 89 h 163"/>
              <a:gd name="T74" fmla="*/ 202 w 205"/>
              <a:gd name="T75" fmla="*/ 82 h 163"/>
              <a:gd name="T76" fmla="*/ 36 w 205"/>
              <a:gd name="T77" fmla="*/ 147 h 163"/>
              <a:gd name="T78" fmla="*/ 31 w 205"/>
              <a:gd name="T79" fmla="*/ 152 h 163"/>
              <a:gd name="T80" fmla="*/ 36 w 205"/>
              <a:gd name="T81" fmla="*/ 158 h 163"/>
              <a:gd name="T82" fmla="*/ 42 w 205"/>
              <a:gd name="T83" fmla="*/ 152 h 163"/>
              <a:gd name="T84" fmla="*/ 36 w 205"/>
              <a:gd name="T85" fmla="*/ 147 h 16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5"/>
              <a:gd name="T130" fmla="*/ 0 h 163"/>
              <a:gd name="T131" fmla="*/ 205 w 205"/>
              <a:gd name="T132" fmla="*/ 163 h 16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5" h="163">
                <a:moveTo>
                  <a:pt x="202" y="82"/>
                </a:moveTo>
                <a:cubicBezTo>
                  <a:pt x="106" y="2"/>
                  <a:pt x="106" y="2"/>
                  <a:pt x="106" y="2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3" y="0"/>
                  <a:pt x="101" y="0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2" y="82"/>
                  <a:pt x="2" y="82"/>
                  <a:pt x="2" y="82"/>
                </a:cubicBezTo>
                <a:cubicBezTo>
                  <a:pt x="0" y="83"/>
                  <a:pt x="0" y="87"/>
                  <a:pt x="1" y="89"/>
                </a:cubicBezTo>
                <a:cubicBezTo>
                  <a:pt x="3" y="91"/>
                  <a:pt x="7" y="92"/>
                  <a:pt x="9" y="9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141"/>
                  <a:pt x="26" y="141"/>
                  <a:pt x="26" y="141"/>
                </a:cubicBezTo>
                <a:cubicBezTo>
                  <a:pt x="26" y="141"/>
                  <a:pt x="27" y="141"/>
                  <a:pt x="27" y="142"/>
                </a:cubicBezTo>
                <a:cubicBezTo>
                  <a:pt x="29" y="139"/>
                  <a:pt x="32" y="138"/>
                  <a:pt x="36" y="138"/>
                </a:cubicBezTo>
                <a:cubicBezTo>
                  <a:pt x="44" y="138"/>
                  <a:pt x="50" y="144"/>
                  <a:pt x="50" y="152"/>
                </a:cubicBezTo>
                <a:cubicBezTo>
                  <a:pt x="50" y="156"/>
                  <a:pt x="49" y="160"/>
                  <a:pt x="46" y="163"/>
                </a:cubicBezTo>
                <a:cubicBezTo>
                  <a:pt x="47" y="163"/>
                  <a:pt x="48" y="163"/>
                  <a:pt x="49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6" y="108"/>
                  <a:pt x="88" y="107"/>
                  <a:pt x="9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6" y="107"/>
                  <a:pt x="118" y="108"/>
                  <a:pt x="118" y="111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56" y="163"/>
                  <a:pt x="156" y="163"/>
                  <a:pt x="156" y="163"/>
                </a:cubicBezTo>
                <a:cubicBezTo>
                  <a:pt x="168" y="163"/>
                  <a:pt x="178" y="153"/>
                  <a:pt x="178" y="141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7" y="91"/>
                  <a:pt x="198" y="91"/>
                  <a:pt x="199" y="91"/>
                </a:cubicBezTo>
                <a:cubicBezTo>
                  <a:pt x="201" y="91"/>
                  <a:pt x="202" y="90"/>
                  <a:pt x="203" y="89"/>
                </a:cubicBezTo>
                <a:cubicBezTo>
                  <a:pt x="205" y="87"/>
                  <a:pt x="205" y="83"/>
                  <a:pt x="202" y="82"/>
                </a:cubicBezTo>
                <a:close/>
                <a:moveTo>
                  <a:pt x="36" y="147"/>
                </a:moveTo>
                <a:cubicBezTo>
                  <a:pt x="33" y="147"/>
                  <a:pt x="31" y="149"/>
                  <a:pt x="31" y="152"/>
                </a:cubicBezTo>
                <a:cubicBezTo>
                  <a:pt x="31" y="155"/>
                  <a:pt x="33" y="158"/>
                  <a:pt x="36" y="158"/>
                </a:cubicBezTo>
                <a:cubicBezTo>
                  <a:pt x="39" y="158"/>
                  <a:pt x="42" y="155"/>
                  <a:pt x="42" y="152"/>
                </a:cubicBezTo>
                <a:cubicBezTo>
                  <a:pt x="42" y="149"/>
                  <a:pt x="39" y="147"/>
                  <a:pt x="36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92080" y="4536486"/>
            <a:ext cx="576064" cy="1026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04" name="Oval 64"/>
          <p:cNvSpPr/>
          <p:nvPr/>
        </p:nvSpPr>
        <p:spPr>
          <a:xfrm>
            <a:off x="5292080" y="4320462"/>
            <a:ext cx="576064" cy="43204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940152" y="4536486"/>
            <a:ext cx="576064" cy="1026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06" name="Oval 66"/>
          <p:cNvSpPr/>
          <p:nvPr/>
        </p:nvSpPr>
        <p:spPr>
          <a:xfrm>
            <a:off x="5940152" y="4320462"/>
            <a:ext cx="576064" cy="432048"/>
          </a:xfrm>
          <a:prstGeom prst="ellipse">
            <a:avLst/>
          </a:prstGeom>
          <a:solidFill>
            <a:schemeClr val="accent6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588224" y="4536486"/>
            <a:ext cx="576064" cy="1026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08" name="Oval 68"/>
          <p:cNvSpPr/>
          <p:nvPr/>
        </p:nvSpPr>
        <p:spPr>
          <a:xfrm>
            <a:off x="6588224" y="4320462"/>
            <a:ext cx="576064" cy="432048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236296" y="4536486"/>
            <a:ext cx="576064" cy="1026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10" name="Oval 70"/>
          <p:cNvSpPr/>
          <p:nvPr/>
        </p:nvSpPr>
        <p:spPr>
          <a:xfrm>
            <a:off x="7236296" y="4320462"/>
            <a:ext cx="576064" cy="43204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4368" y="4536486"/>
            <a:ext cx="576064" cy="10261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12" name="Oval 72"/>
          <p:cNvSpPr/>
          <p:nvPr/>
        </p:nvSpPr>
        <p:spPr>
          <a:xfrm>
            <a:off x="7884368" y="4320462"/>
            <a:ext cx="576064" cy="432048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grpSp>
        <p:nvGrpSpPr>
          <p:cNvPr id="113" name="Group 72"/>
          <p:cNvGrpSpPr/>
          <p:nvPr/>
        </p:nvGrpSpPr>
        <p:grpSpPr>
          <a:xfrm>
            <a:off x="6093693" y="4413178"/>
            <a:ext cx="288032" cy="267917"/>
            <a:chOff x="3968750" y="452437"/>
            <a:chExt cx="704850" cy="804863"/>
          </a:xfrm>
          <a:solidFill>
            <a:srgbClr val="FFFFFF"/>
          </a:solidFill>
        </p:grpSpPr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4098925" y="452437"/>
              <a:ext cx="574675" cy="603250"/>
            </a:xfrm>
            <a:custGeom>
              <a:avLst/>
              <a:gdLst/>
              <a:ahLst/>
              <a:cxnLst>
                <a:cxn ang="0">
                  <a:pos x="63" y="289"/>
                </a:cxn>
                <a:cxn ang="0">
                  <a:pos x="85" y="299"/>
                </a:cxn>
                <a:cxn ang="0">
                  <a:pos x="104" y="397"/>
                </a:cxn>
                <a:cxn ang="0">
                  <a:pos x="6" y="417"/>
                </a:cxn>
                <a:cxn ang="0">
                  <a:pos x="73" y="557"/>
                </a:cxn>
                <a:cxn ang="0">
                  <a:pos x="141" y="603"/>
                </a:cxn>
                <a:cxn ang="0">
                  <a:pos x="256" y="635"/>
                </a:cxn>
                <a:cxn ang="0">
                  <a:pos x="523" y="597"/>
                </a:cxn>
                <a:cxn ang="0">
                  <a:pos x="529" y="539"/>
                </a:cxn>
                <a:cxn ang="0">
                  <a:pos x="379" y="524"/>
                </a:cxn>
                <a:cxn ang="0">
                  <a:pos x="354" y="464"/>
                </a:cxn>
                <a:cxn ang="0">
                  <a:pos x="583" y="245"/>
                </a:cxn>
                <a:cxn ang="0">
                  <a:pos x="583" y="194"/>
                </a:cxn>
                <a:cxn ang="0">
                  <a:pos x="530" y="195"/>
                </a:cxn>
                <a:cxn ang="0">
                  <a:pos x="377" y="335"/>
                </a:cxn>
                <a:cxn ang="0">
                  <a:pos x="370" y="317"/>
                </a:cxn>
                <a:cxn ang="0">
                  <a:pos x="497" y="119"/>
                </a:cxn>
                <a:cxn ang="0">
                  <a:pos x="487" y="67"/>
                </a:cxn>
                <a:cxn ang="0">
                  <a:pos x="427" y="82"/>
                </a:cxn>
                <a:cxn ang="0">
                  <a:pos x="304" y="260"/>
                </a:cxn>
                <a:cxn ang="0">
                  <a:pos x="280" y="247"/>
                </a:cxn>
                <a:cxn ang="0">
                  <a:pos x="329" y="63"/>
                </a:cxn>
                <a:cxn ang="0">
                  <a:pos x="301" y="13"/>
                </a:cxn>
                <a:cxn ang="0">
                  <a:pos x="260" y="50"/>
                </a:cxn>
                <a:cxn ang="0">
                  <a:pos x="202" y="217"/>
                </a:cxn>
                <a:cxn ang="0">
                  <a:pos x="168" y="230"/>
                </a:cxn>
                <a:cxn ang="0">
                  <a:pos x="171" y="66"/>
                </a:cxn>
                <a:cxn ang="0">
                  <a:pos x="128" y="37"/>
                </a:cxn>
                <a:cxn ang="0">
                  <a:pos x="100" y="79"/>
                </a:cxn>
                <a:cxn ang="0">
                  <a:pos x="95" y="226"/>
                </a:cxn>
                <a:cxn ang="0">
                  <a:pos x="63" y="289"/>
                </a:cxn>
              </a:cxnLst>
              <a:rect l="0" t="0" r="r" b="b"/>
              <a:pathLst>
                <a:path w="609" h="640">
                  <a:moveTo>
                    <a:pt x="63" y="289"/>
                  </a:moveTo>
                  <a:cubicBezTo>
                    <a:pt x="70" y="291"/>
                    <a:pt x="78" y="294"/>
                    <a:pt x="85" y="299"/>
                  </a:cubicBezTo>
                  <a:cubicBezTo>
                    <a:pt x="118" y="321"/>
                    <a:pt x="126" y="365"/>
                    <a:pt x="104" y="397"/>
                  </a:cubicBezTo>
                  <a:cubicBezTo>
                    <a:pt x="82" y="430"/>
                    <a:pt x="39" y="438"/>
                    <a:pt x="6" y="417"/>
                  </a:cubicBezTo>
                  <a:cubicBezTo>
                    <a:pt x="0" y="465"/>
                    <a:pt x="13" y="517"/>
                    <a:pt x="73" y="557"/>
                  </a:cubicBezTo>
                  <a:cubicBezTo>
                    <a:pt x="141" y="603"/>
                    <a:pt x="141" y="603"/>
                    <a:pt x="141" y="603"/>
                  </a:cubicBezTo>
                  <a:cubicBezTo>
                    <a:pt x="141" y="603"/>
                    <a:pt x="192" y="640"/>
                    <a:pt x="256" y="635"/>
                  </a:cubicBezTo>
                  <a:cubicBezTo>
                    <a:pt x="256" y="635"/>
                    <a:pt x="508" y="600"/>
                    <a:pt x="523" y="597"/>
                  </a:cubicBezTo>
                  <a:cubicBezTo>
                    <a:pt x="523" y="597"/>
                    <a:pt x="564" y="569"/>
                    <a:pt x="529" y="539"/>
                  </a:cubicBezTo>
                  <a:cubicBezTo>
                    <a:pt x="494" y="509"/>
                    <a:pt x="422" y="524"/>
                    <a:pt x="379" y="524"/>
                  </a:cubicBezTo>
                  <a:cubicBezTo>
                    <a:pt x="379" y="524"/>
                    <a:pt x="322" y="505"/>
                    <a:pt x="354" y="464"/>
                  </a:cubicBezTo>
                  <a:cubicBezTo>
                    <a:pt x="354" y="464"/>
                    <a:pt x="400" y="424"/>
                    <a:pt x="583" y="245"/>
                  </a:cubicBezTo>
                  <a:cubicBezTo>
                    <a:pt x="609" y="216"/>
                    <a:pt x="583" y="194"/>
                    <a:pt x="583" y="194"/>
                  </a:cubicBezTo>
                  <a:cubicBezTo>
                    <a:pt x="559" y="169"/>
                    <a:pt x="530" y="195"/>
                    <a:pt x="530" y="195"/>
                  </a:cubicBezTo>
                  <a:cubicBezTo>
                    <a:pt x="380" y="344"/>
                    <a:pt x="380" y="334"/>
                    <a:pt x="377" y="335"/>
                  </a:cubicBezTo>
                  <a:cubicBezTo>
                    <a:pt x="377" y="335"/>
                    <a:pt x="360" y="337"/>
                    <a:pt x="370" y="317"/>
                  </a:cubicBezTo>
                  <a:cubicBezTo>
                    <a:pt x="379" y="298"/>
                    <a:pt x="497" y="119"/>
                    <a:pt x="497" y="119"/>
                  </a:cubicBezTo>
                  <a:cubicBezTo>
                    <a:pt x="497" y="119"/>
                    <a:pt x="517" y="85"/>
                    <a:pt x="487" y="67"/>
                  </a:cubicBezTo>
                  <a:cubicBezTo>
                    <a:pt x="487" y="67"/>
                    <a:pt x="460" y="39"/>
                    <a:pt x="427" y="82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4" y="260"/>
                    <a:pt x="276" y="277"/>
                    <a:pt x="280" y="247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3"/>
                    <a:pt x="343" y="18"/>
                    <a:pt x="301" y="13"/>
                  </a:cubicBezTo>
                  <a:cubicBezTo>
                    <a:pt x="301" y="13"/>
                    <a:pt x="277" y="0"/>
                    <a:pt x="260" y="50"/>
                  </a:cubicBezTo>
                  <a:cubicBezTo>
                    <a:pt x="202" y="217"/>
                    <a:pt x="202" y="217"/>
                    <a:pt x="202" y="217"/>
                  </a:cubicBezTo>
                  <a:cubicBezTo>
                    <a:pt x="202" y="217"/>
                    <a:pt x="189" y="261"/>
                    <a:pt x="168" y="230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34"/>
                    <a:pt x="128" y="37"/>
                  </a:cubicBezTo>
                  <a:cubicBezTo>
                    <a:pt x="128" y="37"/>
                    <a:pt x="100" y="46"/>
                    <a:pt x="100" y="7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5" y="226"/>
                    <a:pt x="93" y="258"/>
                    <a:pt x="63" y="2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4113213" y="760413"/>
              <a:ext cx="58738" cy="58738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57" y="21"/>
                </a:cxn>
                <a:cxn ang="0">
                  <a:pos x="21" y="6"/>
                </a:cxn>
                <a:cxn ang="0">
                  <a:pos x="6" y="42"/>
                </a:cxn>
                <a:cxn ang="0">
                  <a:pos x="42" y="57"/>
                </a:cxn>
              </a:cxnLst>
              <a:rect l="0" t="0" r="r" b="b"/>
              <a:pathLst>
                <a:path w="63" h="63">
                  <a:moveTo>
                    <a:pt x="42" y="57"/>
                  </a:moveTo>
                  <a:cubicBezTo>
                    <a:pt x="56" y="51"/>
                    <a:pt x="63" y="35"/>
                    <a:pt x="57" y="21"/>
                  </a:cubicBezTo>
                  <a:cubicBezTo>
                    <a:pt x="51" y="7"/>
                    <a:pt x="35" y="0"/>
                    <a:pt x="21" y="6"/>
                  </a:cubicBezTo>
                  <a:cubicBezTo>
                    <a:pt x="7" y="12"/>
                    <a:pt x="0" y="28"/>
                    <a:pt x="6" y="42"/>
                  </a:cubicBezTo>
                  <a:cubicBezTo>
                    <a:pt x="12" y="56"/>
                    <a:pt x="28" y="63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116" name="Freeform 74"/>
            <p:cNvSpPr>
              <a:spLocks noEditPoints="1"/>
            </p:cNvSpPr>
            <p:nvPr/>
          </p:nvSpPr>
          <p:spPr bwMode="auto">
            <a:xfrm>
              <a:off x="3968750" y="930275"/>
              <a:ext cx="323850" cy="327025"/>
            </a:xfrm>
            <a:custGeom>
              <a:avLst/>
              <a:gdLst/>
              <a:ahLst/>
              <a:cxnLst>
                <a:cxn ang="0">
                  <a:pos x="161" y="27"/>
                </a:cxn>
                <a:cxn ang="0">
                  <a:pos x="320" y="134"/>
                </a:cxn>
                <a:cxn ang="0">
                  <a:pos x="327" y="201"/>
                </a:cxn>
                <a:cxn ang="0">
                  <a:pos x="250" y="314"/>
                </a:cxn>
                <a:cxn ang="0">
                  <a:pos x="186" y="333"/>
                </a:cxn>
                <a:cxn ang="0">
                  <a:pos x="23" y="222"/>
                </a:cxn>
                <a:cxn ang="0">
                  <a:pos x="16" y="156"/>
                </a:cxn>
                <a:cxn ang="0">
                  <a:pos x="89" y="48"/>
                </a:cxn>
                <a:cxn ang="0">
                  <a:pos x="161" y="27"/>
                </a:cxn>
                <a:cxn ang="0">
                  <a:pos x="299" y="172"/>
                </a:cxn>
                <a:cxn ang="0">
                  <a:pos x="129" y="58"/>
                </a:cxn>
                <a:cxn ang="0">
                  <a:pos x="67" y="151"/>
                </a:cxn>
                <a:cxn ang="0">
                  <a:pos x="236" y="265"/>
                </a:cxn>
                <a:cxn ang="0">
                  <a:pos x="299" y="172"/>
                </a:cxn>
                <a:cxn ang="0">
                  <a:pos x="160" y="296"/>
                </a:cxn>
                <a:cxn ang="0">
                  <a:pos x="203" y="296"/>
                </a:cxn>
                <a:cxn ang="0">
                  <a:pos x="188" y="255"/>
                </a:cxn>
                <a:cxn ang="0">
                  <a:pos x="160" y="296"/>
                </a:cxn>
                <a:cxn ang="0">
                  <a:pos x="171" y="243"/>
                </a:cxn>
                <a:cxn ang="0">
                  <a:pos x="127" y="244"/>
                </a:cxn>
                <a:cxn ang="0">
                  <a:pos x="143" y="285"/>
                </a:cxn>
                <a:cxn ang="0">
                  <a:pos x="171" y="243"/>
                </a:cxn>
              </a:cxnLst>
              <a:rect l="0" t="0" r="r" b="b"/>
              <a:pathLst>
                <a:path w="343" h="346">
                  <a:moveTo>
                    <a:pt x="161" y="27"/>
                  </a:moveTo>
                  <a:cubicBezTo>
                    <a:pt x="320" y="134"/>
                    <a:pt x="320" y="134"/>
                    <a:pt x="320" y="134"/>
                  </a:cubicBezTo>
                  <a:cubicBezTo>
                    <a:pt x="340" y="148"/>
                    <a:pt x="343" y="177"/>
                    <a:pt x="327" y="201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34" y="338"/>
                    <a:pt x="206" y="346"/>
                    <a:pt x="186" y="333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3" y="209"/>
                    <a:pt x="0" y="179"/>
                    <a:pt x="16" y="156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22" y="0"/>
                    <a:pt x="161" y="27"/>
                    <a:pt x="161" y="27"/>
                  </a:cubicBezTo>
                  <a:close/>
                  <a:moveTo>
                    <a:pt x="299" y="172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67" y="151"/>
                    <a:pt x="67" y="151"/>
                    <a:pt x="67" y="151"/>
                  </a:cubicBezTo>
                  <a:cubicBezTo>
                    <a:pt x="236" y="265"/>
                    <a:pt x="236" y="265"/>
                    <a:pt x="236" y="265"/>
                  </a:cubicBezTo>
                  <a:lnTo>
                    <a:pt x="299" y="172"/>
                  </a:lnTo>
                  <a:close/>
                  <a:moveTo>
                    <a:pt x="160" y="296"/>
                  </a:moveTo>
                  <a:cubicBezTo>
                    <a:pt x="203" y="296"/>
                    <a:pt x="203" y="296"/>
                    <a:pt x="203" y="296"/>
                  </a:cubicBezTo>
                  <a:cubicBezTo>
                    <a:pt x="188" y="255"/>
                    <a:pt x="188" y="255"/>
                    <a:pt x="188" y="255"/>
                  </a:cubicBezTo>
                  <a:lnTo>
                    <a:pt x="160" y="296"/>
                  </a:lnTo>
                  <a:close/>
                  <a:moveTo>
                    <a:pt x="171" y="243"/>
                  </a:moveTo>
                  <a:cubicBezTo>
                    <a:pt x="127" y="244"/>
                    <a:pt x="127" y="244"/>
                    <a:pt x="127" y="244"/>
                  </a:cubicBezTo>
                  <a:cubicBezTo>
                    <a:pt x="143" y="285"/>
                    <a:pt x="143" y="285"/>
                    <a:pt x="143" y="285"/>
                  </a:cubicBezTo>
                  <a:lnTo>
                    <a:pt x="171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ＭＳ Ｐゴシック" charset="-128"/>
                <a:cs typeface="Tahoma" pitchFamily="34" charset="0"/>
              </a:endParaRPr>
            </a:p>
          </p:txBody>
        </p:sp>
      </p:grpSp>
      <p:grpSp>
        <p:nvGrpSpPr>
          <p:cNvPr id="117" name="Group 16"/>
          <p:cNvGrpSpPr/>
          <p:nvPr/>
        </p:nvGrpSpPr>
        <p:grpSpPr>
          <a:xfrm>
            <a:off x="7379526" y="4429453"/>
            <a:ext cx="270557" cy="280195"/>
            <a:chOff x="2065949" y="1266919"/>
            <a:chExt cx="495597" cy="630084"/>
          </a:xfrm>
        </p:grpSpPr>
        <p:grpSp>
          <p:nvGrpSpPr>
            <p:cNvPr id="118" name="Group 107"/>
            <p:cNvGrpSpPr/>
            <p:nvPr/>
          </p:nvGrpSpPr>
          <p:grpSpPr>
            <a:xfrm>
              <a:off x="2088983" y="1266919"/>
              <a:ext cx="472563" cy="630084"/>
              <a:chOff x="5742156" y="4869192"/>
              <a:chExt cx="540072" cy="720096"/>
            </a:xfrm>
          </p:grpSpPr>
          <p:sp>
            <p:nvSpPr>
              <p:cNvPr id="120" name="Flowchart: Delay 90"/>
              <p:cNvSpPr/>
              <p:nvPr/>
            </p:nvSpPr>
            <p:spPr>
              <a:xfrm rot="5400000">
                <a:off x="5832168" y="4959204"/>
                <a:ext cx="360048" cy="540072"/>
              </a:xfrm>
              <a:prstGeom prst="flowChartDelay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Tahoma" pitchFamily="34" charset="0"/>
                </a:endParaRPr>
              </a:p>
            </p:txBody>
          </p:sp>
          <p:cxnSp>
            <p:nvCxnSpPr>
              <p:cNvPr id="121" name="Straight Connector 20"/>
              <p:cNvCxnSpPr>
                <a:stCxn id="120" idx="3"/>
              </p:cNvCxnSpPr>
              <p:nvPr/>
            </p:nvCxnSpPr>
            <p:spPr>
              <a:xfrm rot="5400000">
                <a:off x="5922180" y="5499276"/>
                <a:ext cx="180024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FFFFFF"/>
                </a:solidFill>
                <a:prstDash val="solid"/>
              </a:ln>
              <a:effectLst/>
            </p:spPr>
          </p:cxnSp>
          <p:grpSp>
            <p:nvGrpSpPr>
              <p:cNvPr id="122" name="Group 106"/>
              <p:cNvGrpSpPr/>
              <p:nvPr/>
            </p:nvGrpSpPr>
            <p:grpSpPr>
              <a:xfrm>
                <a:off x="5877174" y="4869192"/>
                <a:ext cx="270036" cy="270036"/>
                <a:chOff x="5832168" y="4869192"/>
                <a:chExt cx="270036" cy="270036"/>
              </a:xfrm>
            </p:grpSpPr>
            <p:cxnSp>
              <p:nvCxnSpPr>
                <p:cNvPr id="123" name="Straight Connector 93"/>
                <p:cNvCxnSpPr/>
                <p:nvPr/>
              </p:nvCxnSpPr>
              <p:spPr>
                <a:xfrm rot="5400000">
                  <a:off x="5697150" y="5004210"/>
                  <a:ext cx="270036" cy="0"/>
                </a:xfrm>
                <a:prstGeom prst="line">
                  <a:avLst/>
                </a:prstGeom>
                <a:noFill/>
                <a:ln w="5715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124" name="Straight Connector 94"/>
                <p:cNvCxnSpPr/>
                <p:nvPr/>
              </p:nvCxnSpPr>
              <p:spPr>
                <a:xfrm rot="5400000">
                  <a:off x="5967186" y="5004210"/>
                  <a:ext cx="270036" cy="0"/>
                </a:xfrm>
                <a:prstGeom prst="line">
                  <a:avLst/>
                </a:prstGeom>
                <a:noFill/>
                <a:ln w="5715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19" name="Donut 89"/>
            <p:cNvSpPr/>
            <p:nvPr/>
          </p:nvSpPr>
          <p:spPr>
            <a:xfrm>
              <a:off x="2065949" y="1402339"/>
              <a:ext cx="138491" cy="138487"/>
            </a:xfrm>
            <a:prstGeom prst="donut">
              <a:avLst>
                <a:gd name="adj" fmla="val 29627"/>
              </a:avLst>
            </a:prstGeom>
            <a:solidFill>
              <a:srgbClr val="34B4E4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125" name="Group 288"/>
          <p:cNvGrpSpPr/>
          <p:nvPr/>
        </p:nvGrpSpPr>
        <p:grpSpPr>
          <a:xfrm>
            <a:off x="6669758" y="4453905"/>
            <a:ext cx="428231" cy="162018"/>
            <a:chOff x="6288087" y="1398588"/>
            <a:chExt cx="960438" cy="446088"/>
          </a:xfrm>
          <a:solidFill>
            <a:srgbClr val="FFFFFF"/>
          </a:solidFill>
        </p:grpSpPr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6288087" y="1398588"/>
              <a:ext cx="960438" cy="446088"/>
            </a:xfrm>
            <a:custGeom>
              <a:avLst/>
              <a:gdLst/>
              <a:ahLst/>
              <a:cxnLst>
                <a:cxn ang="0">
                  <a:pos x="987" y="288"/>
                </a:cxn>
                <a:cxn ang="0">
                  <a:pos x="717" y="142"/>
                </a:cxn>
                <a:cxn ang="0">
                  <a:pos x="453" y="23"/>
                </a:cxn>
                <a:cxn ang="0">
                  <a:pos x="145" y="90"/>
                </a:cxn>
                <a:cxn ang="0">
                  <a:pos x="175" y="148"/>
                </a:cxn>
                <a:cxn ang="0">
                  <a:pos x="104" y="219"/>
                </a:cxn>
                <a:cxn ang="0">
                  <a:pos x="49" y="193"/>
                </a:cxn>
                <a:cxn ang="0">
                  <a:pos x="37" y="223"/>
                </a:cxn>
                <a:cxn ang="0">
                  <a:pos x="86" y="416"/>
                </a:cxn>
                <a:cxn ang="0">
                  <a:pos x="97" y="416"/>
                </a:cxn>
                <a:cxn ang="0">
                  <a:pos x="172" y="475"/>
                </a:cxn>
                <a:cxn ang="0">
                  <a:pos x="246" y="416"/>
                </a:cxn>
                <a:cxn ang="0">
                  <a:pos x="725" y="416"/>
                </a:cxn>
                <a:cxn ang="0">
                  <a:pos x="799" y="475"/>
                </a:cxn>
                <a:cxn ang="0">
                  <a:pos x="874" y="415"/>
                </a:cxn>
                <a:cxn ang="0">
                  <a:pos x="987" y="288"/>
                </a:cxn>
              </a:cxnLst>
              <a:rect l="0" t="0" r="r" b="b"/>
              <a:pathLst>
                <a:path w="1020" h="475">
                  <a:moveTo>
                    <a:pt x="987" y="288"/>
                  </a:moveTo>
                  <a:cubicBezTo>
                    <a:pt x="958" y="181"/>
                    <a:pt x="784" y="173"/>
                    <a:pt x="717" y="142"/>
                  </a:cubicBezTo>
                  <a:cubicBezTo>
                    <a:pt x="650" y="112"/>
                    <a:pt x="568" y="41"/>
                    <a:pt x="453" y="23"/>
                  </a:cubicBezTo>
                  <a:cubicBezTo>
                    <a:pt x="305" y="0"/>
                    <a:pt x="205" y="48"/>
                    <a:pt x="145" y="90"/>
                  </a:cubicBezTo>
                  <a:cubicBezTo>
                    <a:pt x="163" y="103"/>
                    <a:pt x="175" y="124"/>
                    <a:pt x="175" y="148"/>
                  </a:cubicBezTo>
                  <a:cubicBezTo>
                    <a:pt x="175" y="187"/>
                    <a:pt x="143" y="219"/>
                    <a:pt x="104" y="219"/>
                  </a:cubicBezTo>
                  <a:cubicBezTo>
                    <a:pt x="82" y="219"/>
                    <a:pt x="62" y="209"/>
                    <a:pt x="49" y="193"/>
                  </a:cubicBezTo>
                  <a:cubicBezTo>
                    <a:pt x="45" y="202"/>
                    <a:pt x="40" y="212"/>
                    <a:pt x="37" y="223"/>
                  </a:cubicBezTo>
                  <a:cubicBezTo>
                    <a:pt x="37" y="223"/>
                    <a:pt x="0" y="416"/>
                    <a:pt x="86" y="416"/>
                  </a:cubicBezTo>
                  <a:cubicBezTo>
                    <a:pt x="97" y="416"/>
                    <a:pt x="97" y="416"/>
                    <a:pt x="97" y="416"/>
                  </a:cubicBezTo>
                  <a:cubicBezTo>
                    <a:pt x="105" y="450"/>
                    <a:pt x="135" y="475"/>
                    <a:pt x="172" y="475"/>
                  </a:cubicBezTo>
                  <a:cubicBezTo>
                    <a:pt x="208" y="475"/>
                    <a:pt x="238" y="450"/>
                    <a:pt x="246" y="416"/>
                  </a:cubicBezTo>
                  <a:cubicBezTo>
                    <a:pt x="385" y="417"/>
                    <a:pt x="589" y="416"/>
                    <a:pt x="725" y="416"/>
                  </a:cubicBezTo>
                  <a:cubicBezTo>
                    <a:pt x="733" y="450"/>
                    <a:pt x="763" y="475"/>
                    <a:pt x="799" y="475"/>
                  </a:cubicBezTo>
                  <a:cubicBezTo>
                    <a:pt x="836" y="475"/>
                    <a:pt x="866" y="449"/>
                    <a:pt x="874" y="415"/>
                  </a:cubicBezTo>
                  <a:cubicBezTo>
                    <a:pt x="874" y="415"/>
                    <a:pt x="1020" y="416"/>
                    <a:pt x="987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27" name="Freeform 7"/>
            <p:cNvSpPr>
              <a:spLocks/>
            </p:cNvSpPr>
            <p:nvPr/>
          </p:nvSpPr>
          <p:spPr bwMode="auto">
            <a:xfrm>
              <a:off x="6357938" y="1506538"/>
              <a:ext cx="57150" cy="60325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46" y="9"/>
                </a:cxn>
                <a:cxn ang="0">
                  <a:pos x="8" y="17"/>
                </a:cxn>
                <a:cxn ang="0">
                  <a:pos x="16" y="55"/>
                </a:cxn>
                <a:cxn ang="0">
                  <a:pos x="54" y="47"/>
                </a:cxn>
              </a:cxnLst>
              <a:rect l="0" t="0" r="r" b="b"/>
              <a:pathLst>
                <a:path w="62" h="63">
                  <a:moveTo>
                    <a:pt x="54" y="47"/>
                  </a:moveTo>
                  <a:cubicBezTo>
                    <a:pt x="62" y="34"/>
                    <a:pt x="59" y="17"/>
                    <a:pt x="46" y="9"/>
                  </a:cubicBezTo>
                  <a:cubicBezTo>
                    <a:pt x="33" y="0"/>
                    <a:pt x="16" y="4"/>
                    <a:pt x="8" y="17"/>
                  </a:cubicBezTo>
                  <a:cubicBezTo>
                    <a:pt x="0" y="29"/>
                    <a:pt x="3" y="46"/>
                    <a:pt x="16" y="55"/>
                  </a:cubicBezTo>
                  <a:cubicBezTo>
                    <a:pt x="29" y="63"/>
                    <a:pt x="46" y="60"/>
                    <a:pt x="54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cs typeface="Tahoma" pitchFamily="34" charset="0"/>
              </a:endParaRPr>
            </a:p>
          </p:txBody>
        </p:sp>
      </p:grpSp>
      <p:grpSp>
        <p:nvGrpSpPr>
          <p:cNvPr id="128" name="Group 124"/>
          <p:cNvGrpSpPr>
            <a:grpSpLocks/>
          </p:cNvGrpSpPr>
          <p:nvPr/>
        </p:nvGrpSpPr>
        <p:grpSpPr bwMode="auto">
          <a:xfrm>
            <a:off x="8028384" y="4395900"/>
            <a:ext cx="288032" cy="279460"/>
            <a:chOff x="-2250" y="3023"/>
            <a:chExt cx="378" cy="489"/>
          </a:xfrm>
          <a:solidFill>
            <a:schemeClr val="bg1"/>
          </a:solidFill>
        </p:grpSpPr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-2064" y="3023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>
              <a:off x="-2064" y="3023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31" name="Freeform 127"/>
            <p:cNvSpPr>
              <a:spLocks noEditPoints="1"/>
            </p:cNvSpPr>
            <p:nvPr/>
          </p:nvSpPr>
          <p:spPr bwMode="auto">
            <a:xfrm>
              <a:off x="-2250" y="3023"/>
              <a:ext cx="378" cy="48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7" y="144"/>
                </a:cxn>
                <a:cxn ang="0">
                  <a:pos x="22" y="159"/>
                </a:cxn>
                <a:cxn ang="0">
                  <a:pos x="12" y="172"/>
                </a:cxn>
                <a:cxn ang="0">
                  <a:pos x="80" y="207"/>
                </a:cxn>
                <a:cxn ang="0">
                  <a:pos x="160" y="137"/>
                </a:cxn>
                <a:cxn ang="0">
                  <a:pos x="80" y="0"/>
                </a:cxn>
                <a:cxn ang="0">
                  <a:pos x="130" y="109"/>
                </a:cxn>
                <a:cxn ang="0">
                  <a:pos x="83" y="155"/>
                </a:cxn>
                <a:cxn ang="0">
                  <a:pos x="83" y="185"/>
                </a:cxn>
                <a:cxn ang="0">
                  <a:pos x="80" y="188"/>
                </a:cxn>
                <a:cxn ang="0">
                  <a:pos x="77" y="185"/>
                </a:cxn>
                <a:cxn ang="0">
                  <a:pos x="77" y="155"/>
                </a:cxn>
                <a:cxn ang="0">
                  <a:pos x="30" y="109"/>
                </a:cxn>
                <a:cxn ang="0">
                  <a:pos x="30" y="104"/>
                </a:cxn>
                <a:cxn ang="0">
                  <a:pos x="35" y="104"/>
                </a:cxn>
                <a:cxn ang="0">
                  <a:pos x="77" y="146"/>
                </a:cxn>
                <a:cxn ang="0">
                  <a:pos x="77" y="96"/>
                </a:cxn>
                <a:cxn ang="0">
                  <a:pos x="51" y="70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77" y="87"/>
                </a:cxn>
                <a:cxn ang="0">
                  <a:pos x="77" y="28"/>
                </a:cxn>
                <a:cxn ang="0">
                  <a:pos x="80" y="24"/>
                </a:cxn>
                <a:cxn ang="0">
                  <a:pos x="83" y="28"/>
                </a:cxn>
                <a:cxn ang="0">
                  <a:pos x="83" y="87"/>
                </a:cxn>
                <a:cxn ang="0">
                  <a:pos x="104" y="66"/>
                </a:cxn>
                <a:cxn ang="0">
                  <a:pos x="109" y="66"/>
                </a:cxn>
                <a:cxn ang="0">
                  <a:pos x="109" y="70"/>
                </a:cxn>
                <a:cxn ang="0">
                  <a:pos x="83" y="96"/>
                </a:cxn>
                <a:cxn ang="0">
                  <a:pos x="83" y="146"/>
                </a:cxn>
                <a:cxn ang="0">
                  <a:pos x="125" y="104"/>
                </a:cxn>
                <a:cxn ang="0">
                  <a:pos x="130" y="104"/>
                </a:cxn>
                <a:cxn ang="0">
                  <a:pos x="130" y="109"/>
                </a:cxn>
              </a:cxnLst>
              <a:rect l="0" t="0" r="r" b="b"/>
              <a:pathLst>
                <a:path w="160" h="207">
                  <a:moveTo>
                    <a:pt x="80" y="0"/>
                  </a:moveTo>
                  <a:cubicBezTo>
                    <a:pt x="56" y="0"/>
                    <a:pt x="0" y="76"/>
                    <a:pt x="0" y="137"/>
                  </a:cubicBezTo>
                  <a:cubicBezTo>
                    <a:pt x="0" y="140"/>
                    <a:pt x="0" y="143"/>
                    <a:pt x="0" y="146"/>
                  </a:cubicBezTo>
                  <a:cubicBezTo>
                    <a:pt x="2" y="145"/>
                    <a:pt x="5" y="144"/>
                    <a:pt x="7" y="144"/>
                  </a:cubicBezTo>
                  <a:cubicBezTo>
                    <a:pt x="15" y="144"/>
                    <a:pt x="22" y="151"/>
                    <a:pt x="22" y="159"/>
                  </a:cubicBezTo>
                  <a:cubicBezTo>
                    <a:pt x="22" y="165"/>
                    <a:pt x="18" y="170"/>
                    <a:pt x="12" y="172"/>
                  </a:cubicBezTo>
                  <a:cubicBezTo>
                    <a:pt x="28" y="193"/>
                    <a:pt x="56" y="207"/>
                    <a:pt x="80" y="207"/>
                  </a:cubicBezTo>
                  <a:cubicBezTo>
                    <a:pt x="116" y="207"/>
                    <a:pt x="160" y="177"/>
                    <a:pt x="160" y="137"/>
                  </a:cubicBezTo>
                  <a:cubicBezTo>
                    <a:pt x="160" y="76"/>
                    <a:pt x="101" y="0"/>
                    <a:pt x="80" y="0"/>
                  </a:cubicBezTo>
                  <a:close/>
                  <a:moveTo>
                    <a:pt x="130" y="109"/>
                  </a:moveTo>
                  <a:cubicBezTo>
                    <a:pt x="83" y="155"/>
                    <a:pt x="83" y="155"/>
                    <a:pt x="83" y="15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3" y="187"/>
                    <a:pt x="82" y="188"/>
                    <a:pt x="80" y="188"/>
                  </a:cubicBezTo>
                  <a:cubicBezTo>
                    <a:pt x="78" y="188"/>
                    <a:pt x="77" y="187"/>
                    <a:pt x="77" y="18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9" y="107"/>
                    <a:pt x="29" y="105"/>
                    <a:pt x="30" y="104"/>
                  </a:cubicBezTo>
                  <a:cubicBezTo>
                    <a:pt x="32" y="103"/>
                    <a:pt x="34" y="103"/>
                    <a:pt x="35" y="104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69"/>
                    <a:pt x="50" y="67"/>
                    <a:pt x="51" y="66"/>
                  </a:cubicBezTo>
                  <a:cubicBezTo>
                    <a:pt x="52" y="64"/>
                    <a:pt x="54" y="64"/>
                    <a:pt x="56" y="6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6"/>
                    <a:pt x="78" y="24"/>
                    <a:pt x="80" y="24"/>
                  </a:cubicBezTo>
                  <a:cubicBezTo>
                    <a:pt x="82" y="24"/>
                    <a:pt x="83" y="26"/>
                    <a:pt x="83" y="2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6" y="64"/>
                    <a:pt x="108" y="64"/>
                    <a:pt x="109" y="66"/>
                  </a:cubicBezTo>
                  <a:cubicBezTo>
                    <a:pt x="110" y="67"/>
                    <a:pt x="110" y="69"/>
                    <a:pt x="109" y="70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6" y="103"/>
                    <a:pt x="128" y="103"/>
                    <a:pt x="130" y="104"/>
                  </a:cubicBezTo>
                  <a:cubicBezTo>
                    <a:pt x="131" y="105"/>
                    <a:pt x="131" y="107"/>
                    <a:pt x="130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32" name="Oval 128"/>
            <p:cNvSpPr>
              <a:spLocks noChangeArrowheads="1"/>
            </p:cNvSpPr>
            <p:nvPr/>
          </p:nvSpPr>
          <p:spPr bwMode="auto">
            <a:xfrm>
              <a:off x="-2246" y="3385"/>
              <a:ext cx="26" cy="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</p:grpSp>
      <p:sp>
        <p:nvSpPr>
          <p:cNvPr id="133" name="Freeform 93"/>
          <p:cNvSpPr>
            <a:spLocks noEditPoints="1"/>
          </p:cNvSpPr>
          <p:nvPr/>
        </p:nvSpPr>
        <p:spPr bwMode="auto">
          <a:xfrm>
            <a:off x="5364734" y="4387494"/>
            <a:ext cx="449262" cy="267925"/>
          </a:xfrm>
          <a:custGeom>
            <a:avLst/>
            <a:gdLst>
              <a:gd name="T0" fmla="*/ 202 w 205"/>
              <a:gd name="T1" fmla="*/ 82 h 163"/>
              <a:gd name="T2" fmla="*/ 106 w 205"/>
              <a:gd name="T3" fmla="*/ 2 h 163"/>
              <a:gd name="T4" fmla="*/ 106 w 205"/>
              <a:gd name="T5" fmla="*/ 1 h 163"/>
              <a:gd name="T6" fmla="*/ 106 w 205"/>
              <a:gd name="T7" fmla="*/ 1 h 163"/>
              <a:gd name="T8" fmla="*/ 106 w 205"/>
              <a:gd name="T9" fmla="*/ 1 h 163"/>
              <a:gd name="T10" fmla="*/ 105 w 205"/>
              <a:gd name="T11" fmla="*/ 1 h 163"/>
              <a:gd name="T12" fmla="*/ 105 w 205"/>
              <a:gd name="T13" fmla="*/ 1 h 163"/>
              <a:gd name="T14" fmla="*/ 105 w 205"/>
              <a:gd name="T15" fmla="*/ 1 h 163"/>
              <a:gd name="T16" fmla="*/ 100 w 205"/>
              <a:gd name="T17" fmla="*/ 1 h 163"/>
              <a:gd name="T18" fmla="*/ 100 w 205"/>
              <a:gd name="T19" fmla="*/ 1 h 163"/>
              <a:gd name="T20" fmla="*/ 99 w 205"/>
              <a:gd name="T21" fmla="*/ 1 h 163"/>
              <a:gd name="T22" fmla="*/ 99 w 205"/>
              <a:gd name="T23" fmla="*/ 1 h 163"/>
              <a:gd name="T24" fmla="*/ 99 w 205"/>
              <a:gd name="T25" fmla="*/ 1 h 163"/>
              <a:gd name="T26" fmla="*/ 99 w 205"/>
              <a:gd name="T27" fmla="*/ 1 h 163"/>
              <a:gd name="T28" fmla="*/ 99 w 205"/>
              <a:gd name="T29" fmla="*/ 2 h 163"/>
              <a:gd name="T30" fmla="*/ 2 w 205"/>
              <a:gd name="T31" fmla="*/ 82 h 163"/>
              <a:gd name="T32" fmla="*/ 1 w 205"/>
              <a:gd name="T33" fmla="*/ 89 h 163"/>
              <a:gd name="T34" fmla="*/ 9 w 205"/>
              <a:gd name="T35" fmla="*/ 90 h 163"/>
              <a:gd name="T36" fmla="*/ 26 w 205"/>
              <a:gd name="T37" fmla="*/ 75 h 163"/>
              <a:gd name="T38" fmla="*/ 26 w 205"/>
              <a:gd name="T39" fmla="*/ 141 h 163"/>
              <a:gd name="T40" fmla="*/ 27 w 205"/>
              <a:gd name="T41" fmla="*/ 142 h 163"/>
              <a:gd name="T42" fmla="*/ 36 w 205"/>
              <a:gd name="T43" fmla="*/ 138 h 163"/>
              <a:gd name="T44" fmla="*/ 50 w 205"/>
              <a:gd name="T45" fmla="*/ 152 h 163"/>
              <a:gd name="T46" fmla="*/ 46 w 205"/>
              <a:gd name="T47" fmla="*/ 163 h 163"/>
              <a:gd name="T48" fmla="*/ 49 w 205"/>
              <a:gd name="T49" fmla="*/ 163 h 163"/>
              <a:gd name="T50" fmla="*/ 86 w 205"/>
              <a:gd name="T51" fmla="*/ 163 h 163"/>
              <a:gd name="T52" fmla="*/ 86 w 205"/>
              <a:gd name="T53" fmla="*/ 111 h 163"/>
              <a:gd name="T54" fmla="*/ 90 w 205"/>
              <a:gd name="T55" fmla="*/ 107 h 163"/>
              <a:gd name="T56" fmla="*/ 114 w 205"/>
              <a:gd name="T57" fmla="*/ 107 h 163"/>
              <a:gd name="T58" fmla="*/ 118 w 205"/>
              <a:gd name="T59" fmla="*/ 111 h 163"/>
              <a:gd name="T60" fmla="*/ 118 w 205"/>
              <a:gd name="T61" fmla="*/ 163 h 163"/>
              <a:gd name="T62" fmla="*/ 156 w 205"/>
              <a:gd name="T63" fmla="*/ 163 h 163"/>
              <a:gd name="T64" fmla="*/ 178 w 205"/>
              <a:gd name="T65" fmla="*/ 141 h 163"/>
              <a:gd name="T66" fmla="*/ 178 w 205"/>
              <a:gd name="T67" fmla="*/ 75 h 163"/>
              <a:gd name="T68" fmla="*/ 196 w 205"/>
              <a:gd name="T69" fmla="*/ 90 h 163"/>
              <a:gd name="T70" fmla="*/ 199 w 205"/>
              <a:gd name="T71" fmla="*/ 91 h 163"/>
              <a:gd name="T72" fmla="*/ 203 w 205"/>
              <a:gd name="T73" fmla="*/ 89 h 163"/>
              <a:gd name="T74" fmla="*/ 202 w 205"/>
              <a:gd name="T75" fmla="*/ 82 h 163"/>
              <a:gd name="T76" fmla="*/ 36 w 205"/>
              <a:gd name="T77" fmla="*/ 147 h 163"/>
              <a:gd name="T78" fmla="*/ 31 w 205"/>
              <a:gd name="T79" fmla="*/ 152 h 163"/>
              <a:gd name="T80" fmla="*/ 36 w 205"/>
              <a:gd name="T81" fmla="*/ 158 h 163"/>
              <a:gd name="T82" fmla="*/ 42 w 205"/>
              <a:gd name="T83" fmla="*/ 152 h 163"/>
              <a:gd name="T84" fmla="*/ 36 w 205"/>
              <a:gd name="T85" fmla="*/ 147 h 16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5"/>
              <a:gd name="T130" fmla="*/ 0 h 163"/>
              <a:gd name="T131" fmla="*/ 205 w 205"/>
              <a:gd name="T132" fmla="*/ 163 h 16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5" h="163">
                <a:moveTo>
                  <a:pt x="202" y="82"/>
                </a:moveTo>
                <a:cubicBezTo>
                  <a:pt x="106" y="2"/>
                  <a:pt x="106" y="2"/>
                  <a:pt x="106" y="2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6" y="1"/>
                  <a:pt x="106" y="1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3" y="0"/>
                  <a:pt x="101" y="0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2" y="82"/>
                  <a:pt x="2" y="82"/>
                  <a:pt x="2" y="82"/>
                </a:cubicBezTo>
                <a:cubicBezTo>
                  <a:pt x="0" y="83"/>
                  <a:pt x="0" y="87"/>
                  <a:pt x="1" y="89"/>
                </a:cubicBezTo>
                <a:cubicBezTo>
                  <a:pt x="3" y="91"/>
                  <a:pt x="7" y="92"/>
                  <a:pt x="9" y="9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141"/>
                  <a:pt x="26" y="141"/>
                  <a:pt x="26" y="141"/>
                </a:cubicBezTo>
                <a:cubicBezTo>
                  <a:pt x="26" y="141"/>
                  <a:pt x="27" y="141"/>
                  <a:pt x="27" y="142"/>
                </a:cubicBezTo>
                <a:cubicBezTo>
                  <a:pt x="29" y="139"/>
                  <a:pt x="32" y="138"/>
                  <a:pt x="36" y="138"/>
                </a:cubicBezTo>
                <a:cubicBezTo>
                  <a:pt x="44" y="138"/>
                  <a:pt x="50" y="144"/>
                  <a:pt x="50" y="152"/>
                </a:cubicBezTo>
                <a:cubicBezTo>
                  <a:pt x="50" y="156"/>
                  <a:pt x="49" y="160"/>
                  <a:pt x="46" y="163"/>
                </a:cubicBezTo>
                <a:cubicBezTo>
                  <a:pt x="47" y="163"/>
                  <a:pt x="48" y="163"/>
                  <a:pt x="49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6" y="108"/>
                  <a:pt x="88" y="107"/>
                  <a:pt x="9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6" y="107"/>
                  <a:pt x="118" y="108"/>
                  <a:pt x="118" y="111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56" y="163"/>
                  <a:pt x="156" y="163"/>
                  <a:pt x="156" y="163"/>
                </a:cubicBezTo>
                <a:cubicBezTo>
                  <a:pt x="168" y="163"/>
                  <a:pt x="178" y="153"/>
                  <a:pt x="178" y="141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7" y="91"/>
                  <a:pt x="198" y="91"/>
                  <a:pt x="199" y="91"/>
                </a:cubicBezTo>
                <a:cubicBezTo>
                  <a:pt x="201" y="91"/>
                  <a:pt x="202" y="90"/>
                  <a:pt x="203" y="89"/>
                </a:cubicBezTo>
                <a:cubicBezTo>
                  <a:pt x="205" y="87"/>
                  <a:pt x="205" y="83"/>
                  <a:pt x="202" y="82"/>
                </a:cubicBezTo>
                <a:close/>
                <a:moveTo>
                  <a:pt x="36" y="147"/>
                </a:moveTo>
                <a:cubicBezTo>
                  <a:pt x="33" y="147"/>
                  <a:pt x="31" y="149"/>
                  <a:pt x="31" y="152"/>
                </a:cubicBezTo>
                <a:cubicBezTo>
                  <a:pt x="31" y="155"/>
                  <a:pt x="33" y="158"/>
                  <a:pt x="36" y="158"/>
                </a:cubicBezTo>
                <a:cubicBezTo>
                  <a:pt x="39" y="158"/>
                  <a:pt x="42" y="155"/>
                  <a:pt x="42" y="152"/>
                </a:cubicBezTo>
                <a:cubicBezTo>
                  <a:pt x="42" y="149"/>
                  <a:pt x="39" y="147"/>
                  <a:pt x="36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34" name="Left-Right Arrow 104"/>
          <p:cNvSpPr/>
          <p:nvPr/>
        </p:nvSpPr>
        <p:spPr>
          <a:xfrm>
            <a:off x="4860032" y="4752510"/>
            <a:ext cx="4032448" cy="702078"/>
          </a:xfrm>
          <a:prstGeom prst="leftRightArrow">
            <a:avLst>
              <a:gd name="adj1" fmla="val 62210"/>
              <a:gd name="adj2" fmla="val 35755"/>
            </a:avLst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US" sz="1600" kern="0">
                <a:solidFill>
                  <a:schemeClr val="bg1"/>
                </a:solidFill>
                <a:latin typeface="+mj-lt"/>
              </a:rPr>
              <a:t>Horizontal platform with common functions and interfaces</a:t>
            </a:r>
            <a:endParaRPr lang="en-US" sz="160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7338354" y="6019800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Source: </a:t>
            </a:r>
            <a:r>
              <a:rPr lang="fr-FR" sz="1000" dirty="0" err="1"/>
              <a:t>Alcatel-Lucent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285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Technology</a:t>
            </a:r>
            <a:r>
              <a:rPr lang="fr-FR" sz="3600" dirty="0"/>
              <a:t> 3: </a:t>
            </a:r>
            <a:r>
              <a:rPr lang="fr-FR" sz="3600" dirty="0" err="1"/>
              <a:t>softwarization</a:t>
            </a:r>
            <a:br>
              <a:rPr lang="fr-FR" sz="3600" dirty="0"/>
            </a:br>
            <a:r>
              <a:rPr lang="fr-FR" sz="3600" dirty="0"/>
              <a:t>and </a:t>
            </a:r>
            <a:r>
              <a:rPr lang="fr-FR" sz="3600" dirty="0" err="1"/>
              <a:t>IoT</a:t>
            </a:r>
            <a:r>
              <a:rPr lang="fr-FR" sz="3600" dirty="0"/>
              <a:t> </a:t>
            </a:r>
            <a:r>
              <a:rPr lang="fr-FR" sz="3600" dirty="0" err="1"/>
              <a:t>virtualization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6439069" y="6139190"/>
            <a:ext cx="2247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Source: ITU-T Focus Group IMT2020</a:t>
            </a:r>
            <a:endParaRPr lang="en-US" sz="1100" dirty="0"/>
          </a:p>
        </p:txBody>
      </p:sp>
      <p:pic>
        <p:nvPicPr>
          <p:cNvPr id="6" name="図 10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02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Technology</a:t>
            </a:r>
            <a:r>
              <a:rPr lang="fr-FR" sz="3200" dirty="0"/>
              <a:t> 4: </a:t>
            </a:r>
            <a:r>
              <a:rPr lang="fr-FR" sz="3200" dirty="0" err="1"/>
              <a:t>Semantic</a:t>
            </a:r>
            <a:r>
              <a:rPr lang="fr-FR" sz="3200" dirty="0"/>
              <a:t> </a:t>
            </a:r>
            <a:r>
              <a:rPr lang="fr-FR" sz="3200" dirty="0" err="1"/>
              <a:t>interoperability</a:t>
            </a:r>
            <a:r>
              <a:rPr lang="fr-FR" sz="3200" dirty="0"/>
              <a:t>, no longer a </a:t>
            </a:r>
            <a:r>
              <a:rPr lang="fr-FR" sz="3200" dirty="0" err="1"/>
              <a:t>research</a:t>
            </a:r>
            <a:r>
              <a:rPr lang="fr-FR" sz="3200" dirty="0"/>
              <a:t> syndrome?</a:t>
            </a:r>
            <a:endParaRPr lang="en-US" sz="3200" dirty="0"/>
          </a:p>
        </p:txBody>
      </p:sp>
      <p:sp>
        <p:nvSpPr>
          <p:cNvPr id="33" name="ZoneTexte 31"/>
          <p:cNvSpPr txBox="1">
            <a:spLocks noChangeArrowheads="1"/>
          </p:cNvSpPr>
          <p:nvPr/>
        </p:nvSpPr>
        <p:spPr bwMode="auto">
          <a:xfrm>
            <a:off x="5791199" y="6017568"/>
            <a:ext cx="28963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 dirty="0">
                <a:latin typeface="Trebuchet MS" pitchFamily="34" charset="0"/>
              </a:rPr>
              <a:t>Source: </a:t>
            </a:r>
            <a:r>
              <a:rPr lang="fr-FR" sz="900" dirty="0" err="1">
                <a:latin typeface="Trebuchet MS" pitchFamily="34" charset="0"/>
              </a:rPr>
              <a:t>sensinov</a:t>
            </a:r>
            <a:endParaRPr lang="en-US" sz="900" dirty="0">
              <a:latin typeface="Trebuchet MS" pitchFamily="34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762000" y="1357313"/>
            <a:ext cx="7904163" cy="4052887"/>
            <a:chOff x="476250" y="1052513"/>
            <a:chExt cx="8570913" cy="5668962"/>
          </a:xfrm>
        </p:grpSpPr>
        <p:sp>
          <p:nvSpPr>
            <p:cNvPr id="6" name="Espace réservé du numéro de diapositive 8"/>
            <p:cNvSpPr txBox="1">
              <a:spLocks/>
            </p:cNvSpPr>
            <p:nvPr/>
          </p:nvSpPr>
          <p:spPr bwMode="auto">
            <a:xfrm>
              <a:off x="6553200" y="6356350"/>
              <a:ext cx="2133600" cy="3651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329A517E-6860-4860-AF0F-E45BA0BECDBE}" type="slidenum">
                <a:rPr kumimoji="0" lang="en-GB" altLang="fr-FR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7" name="Groupe 3"/>
            <p:cNvGrpSpPr>
              <a:grpSpLocks/>
            </p:cNvGrpSpPr>
            <p:nvPr/>
          </p:nvGrpSpPr>
          <p:grpSpPr bwMode="auto">
            <a:xfrm>
              <a:off x="476250" y="1052513"/>
              <a:ext cx="8570913" cy="5455662"/>
              <a:chOff x="476445" y="1052736"/>
              <a:chExt cx="8571316" cy="5455383"/>
            </a:xfrm>
          </p:grpSpPr>
          <p:sp>
            <p:nvSpPr>
              <p:cNvPr id="8" name="Flèche droite 7"/>
              <p:cNvSpPr/>
              <p:nvPr/>
            </p:nvSpPr>
            <p:spPr>
              <a:xfrm>
                <a:off x="539948" y="3213212"/>
                <a:ext cx="8507813" cy="12604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grpSp>
            <p:nvGrpSpPr>
              <p:cNvPr id="9" name="Groupe 2"/>
              <p:cNvGrpSpPr>
                <a:grpSpLocks/>
              </p:cNvGrpSpPr>
              <p:nvPr/>
            </p:nvGrpSpPr>
            <p:grpSpPr bwMode="auto">
              <a:xfrm>
                <a:off x="476445" y="1052736"/>
                <a:ext cx="8128386" cy="5455383"/>
                <a:chOff x="476445" y="1052736"/>
                <a:chExt cx="8128386" cy="5455383"/>
              </a:xfrm>
            </p:grpSpPr>
            <p:grpSp>
              <p:nvGrpSpPr>
                <p:cNvPr id="10" name="Group 56"/>
                <p:cNvGrpSpPr>
                  <a:grpSpLocks/>
                </p:cNvGrpSpPr>
                <p:nvPr/>
              </p:nvGrpSpPr>
              <p:grpSpPr bwMode="auto">
                <a:xfrm>
                  <a:off x="476445" y="5154626"/>
                  <a:ext cx="1935314" cy="1353493"/>
                  <a:chOff x="76523" y="1363689"/>
                  <a:chExt cx="1500328" cy="1353493"/>
                </a:xfrm>
              </p:grpSpPr>
              <p:sp>
                <p:nvSpPr>
                  <p:cNvPr id="63" name="Text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23" y="1942319"/>
                    <a:ext cx="1500328" cy="7748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n-US" altLang="fr-FR" sz="1200"/>
                      <a:t>All monuments </a:t>
                    </a:r>
                    <a:br>
                      <a:rPr lang="en-US" altLang="fr-FR" sz="1200"/>
                    </a:br>
                    <a:r>
                      <a:rPr lang="en-US" altLang="fr-FR" sz="1200"/>
                      <a:t>are described on</a:t>
                    </a:r>
                    <a:br>
                      <a:rPr lang="en-US" altLang="fr-FR" sz="1200"/>
                    </a:br>
                    <a:r>
                      <a:rPr lang="en-US" altLang="fr-FR" sz="1200"/>
                      <a:t> the web.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81137" y="1363689"/>
                    <a:ext cx="1340284" cy="473527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100" b="1" dirty="0">
                        <a:solidFill>
                          <a:schemeClr val="accent1"/>
                        </a:solidFill>
                      </a:rPr>
                      <a:t>Brochure </a:t>
                    </a:r>
                    <a:br>
                      <a:rPr lang="en-US" sz="1100" b="1" dirty="0">
                        <a:solidFill>
                          <a:schemeClr val="accent1"/>
                        </a:solidFill>
                      </a:rPr>
                    </a:br>
                    <a:r>
                      <a:rPr lang="en-US" sz="1100" b="1" dirty="0">
                        <a:solidFill>
                          <a:schemeClr val="accent1"/>
                        </a:solidFill>
                      </a:rPr>
                      <a:t>web site</a:t>
                    </a:r>
                  </a:p>
                </p:txBody>
              </p:sp>
            </p:grpSp>
            <p:grpSp>
              <p:nvGrpSpPr>
                <p:cNvPr id="11" name="Groupe 1"/>
                <p:cNvGrpSpPr>
                  <a:grpSpLocks/>
                </p:cNvGrpSpPr>
                <p:nvPr/>
              </p:nvGrpSpPr>
              <p:grpSpPr bwMode="auto">
                <a:xfrm>
                  <a:off x="892505" y="1052736"/>
                  <a:ext cx="7712326" cy="5363050"/>
                  <a:chOff x="892505" y="1052736"/>
                  <a:chExt cx="7712326" cy="5363050"/>
                </a:xfrm>
              </p:grpSpPr>
              <p:grpSp>
                <p:nvGrpSpPr>
                  <p:cNvPr id="12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971057" y="1052736"/>
                    <a:ext cx="1847233" cy="1376768"/>
                    <a:chOff x="203837" y="3232606"/>
                    <a:chExt cx="1379457" cy="1376768"/>
                  </a:xfrm>
                </p:grpSpPr>
                <p:sp>
                  <p:nvSpPr>
                    <p:cNvPr id="61" name="TextBox 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3837" y="3232606"/>
                      <a:ext cx="1379184" cy="7748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fr-FR" sz="1200"/>
                        <a:t>Sent packages</a:t>
                      </a:r>
                      <a:br>
                        <a:rPr lang="en-US" altLang="fr-FR" sz="1200"/>
                      </a:br>
                      <a:r>
                        <a:rPr lang="en-US" altLang="fr-FR" sz="1200"/>
                        <a:t> are tracked on </a:t>
                      </a:r>
                      <a:br>
                        <a:rPr lang="en-US" altLang="fr-FR" sz="1200"/>
                      </a:br>
                      <a:r>
                        <a:rPr lang="en-US" altLang="fr-FR" sz="1200"/>
                        <a:t>the web</a:t>
                      </a:r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209239" y="4135847"/>
                      <a:ext cx="1374055" cy="473527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2"/>
                      </a:solidFill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</a:rPr>
                        <a:t>Take the world </a:t>
                      </a:r>
                      <a:br>
                        <a:rPr lang="en-US" sz="1100" b="1" dirty="0">
                          <a:solidFill>
                            <a:schemeClr val="accent2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accent2"/>
                          </a:solidFill>
                        </a:rPr>
                        <a:t>online</a:t>
                      </a:r>
                    </a:p>
                  </p:txBody>
                </p:sp>
              </p:grpSp>
              <p:grpSp>
                <p:nvGrpSpPr>
                  <p:cNvPr id="13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91560" y="1052736"/>
                    <a:ext cx="1800710" cy="1376768"/>
                    <a:chOff x="7285282" y="974921"/>
                    <a:chExt cx="1391086" cy="1376768"/>
                  </a:xfrm>
                </p:grpSpPr>
                <p:sp>
                  <p:nvSpPr>
                    <p:cNvPr id="59" name="Text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5677" y="974921"/>
                      <a:ext cx="1390691" cy="51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fr-FR" sz="1200"/>
                        <a:t>Plants action </a:t>
                      </a:r>
                      <a:br>
                        <a:rPr lang="en-US" altLang="fr-FR" sz="1200"/>
                      </a:br>
                      <a:r>
                        <a:rPr lang="en-US" altLang="fr-FR" sz="1200"/>
                        <a:t>a tap to water themselves.</a:t>
                      </a: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7285282" y="1878162"/>
                      <a:ext cx="1390777" cy="473527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4"/>
                      </a:solidFill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Let the things </a:t>
                      </a:r>
                      <a:br>
                        <a:rPr lang="en-US" sz="1100" b="1" dirty="0">
                          <a:solidFill>
                            <a:schemeClr val="accent4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talk to each others</a:t>
                      </a:r>
                    </a:p>
                  </p:txBody>
                </p:sp>
              </p:grpSp>
              <p:grpSp>
                <p:nvGrpSpPr>
                  <p:cNvPr id="1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564593" y="5078430"/>
                    <a:ext cx="1825128" cy="1110428"/>
                    <a:chOff x="161615" y="1363820"/>
                    <a:chExt cx="1414908" cy="677735"/>
                  </a:xfrm>
                </p:grpSpPr>
                <p:sp>
                  <p:nvSpPr>
                    <p:cNvPr id="57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615" y="1726270"/>
                      <a:ext cx="1414908" cy="3152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fr-FR" sz="1200"/>
                        <a:t>Monitor and control  home appliances.</a:t>
                      </a:r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451469" y="1363820"/>
                      <a:ext cx="831469" cy="289011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/>
                      </a:solidFill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100" b="1" dirty="0">
                          <a:solidFill>
                            <a:schemeClr val="accent3"/>
                          </a:solidFill>
                        </a:rPr>
                        <a:t>Take the control </a:t>
                      </a:r>
                      <a:br>
                        <a:rPr lang="en-US" sz="11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accent3"/>
                          </a:solidFill>
                        </a:rPr>
                        <a:t>of the world</a:t>
                      </a:r>
                    </a:p>
                  </p:txBody>
                </p:sp>
              </p:grpSp>
              <p:grpSp>
                <p:nvGrpSpPr>
                  <p:cNvPr id="15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6732240" y="5062556"/>
                    <a:ext cx="1872591" cy="1353230"/>
                    <a:chOff x="7437758" y="1353260"/>
                    <a:chExt cx="1451703" cy="1353230"/>
                  </a:xfrm>
                </p:grpSpPr>
                <p:sp>
                  <p:nvSpPr>
                    <p:cNvPr id="55" name="Text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37758" y="1931627"/>
                      <a:ext cx="1451406" cy="7748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n-US" altLang="fr-FR" sz="1200"/>
                        <a:t>Alarm ring earlier </a:t>
                      </a:r>
                      <a:br>
                        <a:rPr lang="en-US" altLang="fr-FR" sz="1200"/>
                      </a:br>
                      <a:r>
                        <a:rPr lang="en-US" altLang="fr-FR" sz="1200"/>
                        <a:t>in case of traffic or bad weather.</a:t>
                      </a:r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449485" y="1353260"/>
                      <a:ext cx="1439976" cy="473527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/>
                      </a:solidFill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100" b="1" dirty="0">
                          <a:solidFill>
                            <a:schemeClr val="accent5"/>
                          </a:solidFill>
                        </a:rPr>
                        <a:t>Let Things become</a:t>
                      </a:r>
                      <a:br>
                        <a:rPr lang="en-US" sz="1100" b="1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accent5"/>
                          </a:solidFill>
                        </a:rPr>
                        <a:t>intelligent</a:t>
                      </a:r>
                    </a:p>
                  </p:txBody>
                </p:sp>
              </p:grpSp>
              <p:grpSp>
                <p:nvGrpSpPr>
                  <p:cNvPr id="16" name="Groupe 35"/>
                  <p:cNvGrpSpPr>
                    <a:grpSpLocks/>
                  </p:cNvGrpSpPr>
                  <p:nvPr/>
                </p:nvGrpSpPr>
                <p:grpSpPr bwMode="auto">
                  <a:xfrm>
                    <a:off x="2330622" y="2603813"/>
                    <a:ext cx="1219234" cy="1167348"/>
                    <a:chOff x="2123500" y="2492896"/>
                    <a:chExt cx="1219234" cy="1167348"/>
                  </a:xfrm>
                </p:grpSpPr>
                <p:grpSp>
                  <p:nvGrpSpPr>
                    <p:cNvPr id="51" name="Group 1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23500" y="2492896"/>
                      <a:ext cx="1219234" cy="1167348"/>
                      <a:chOff x="2779491" y="2517212"/>
                      <a:chExt cx="648499" cy="649042"/>
                    </a:xfrm>
                  </p:grpSpPr>
                  <p:sp>
                    <p:nvSpPr>
                      <p:cNvPr id="53" name="Oval 8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9550" y="2517117"/>
                        <a:ext cx="648511" cy="657537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54" name="Oval 8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54703" y="2592139"/>
                        <a:ext cx="498205" cy="49955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50" b="1" dirty="0">
                          <a:latin typeface="+mj-lt"/>
                        </a:endParaRPr>
                      </a:p>
                    </p:txBody>
                  </p:sp>
                </p:grpSp>
                <p:pic>
                  <p:nvPicPr>
                    <p:cNvPr id="52" name="Picture 2" descr="http://flaticons.net/icons/Science%20and%20Technology/GPS-Tracking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339752" y="2717486"/>
                      <a:ext cx="783522" cy="78352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7" name="Groupe 34"/>
                  <p:cNvGrpSpPr>
                    <a:grpSpLocks/>
                  </p:cNvGrpSpPr>
                  <p:nvPr/>
                </p:nvGrpSpPr>
                <p:grpSpPr bwMode="auto">
                  <a:xfrm>
                    <a:off x="3901177" y="3765144"/>
                    <a:ext cx="1219233" cy="1167348"/>
                    <a:chOff x="3694055" y="3639007"/>
                    <a:chExt cx="1219233" cy="1167348"/>
                  </a:xfrm>
                </p:grpSpPr>
                <p:grpSp>
                  <p:nvGrpSpPr>
                    <p:cNvPr id="45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94055" y="3639007"/>
                      <a:ext cx="1219233" cy="1167348"/>
                      <a:chOff x="3287425" y="3613920"/>
                      <a:chExt cx="648499" cy="649042"/>
                    </a:xfrm>
                  </p:grpSpPr>
                  <p:sp>
                    <p:nvSpPr>
                      <p:cNvPr id="49" name="Oval 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87248" y="3614192"/>
                        <a:ext cx="648512" cy="648711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50" name="Oval 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362401" y="3689214"/>
                        <a:ext cx="498206" cy="498669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0" b="1" dirty="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46" name="Groupe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2268" y="3869425"/>
                      <a:ext cx="701740" cy="639695"/>
                      <a:chOff x="3722442" y="4152316"/>
                      <a:chExt cx="485224" cy="462369"/>
                    </a:xfrm>
                  </p:grpSpPr>
                  <p:pic>
                    <p:nvPicPr>
                      <p:cNvPr id="47" name="Picture 8" descr="http://www.iconsplace.com/download/white-remote-control-51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442" y="4152316"/>
                        <a:ext cx="270429" cy="2704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8" name="Picture 10" descr="http://www.newcentralguesthouse.co.uk/home-5-256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154" y="4315173"/>
                        <a:ext cx="299512" cy="299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  <p:grpSp>
                <p:nvGrpSpPr>
                  <p:cNvPr id="18" name="Groupe 32"/>
                  <p:cNvGrpSpPr>
                    <a:grpSpLocks/>
                  </p:cNvGrpSpPr>
                  <p:nvPr/>
                </p:nvGrpSpPr>
                <p:grpSpPr bwMode="auto">
                  <a:xfrm>
                    <a:off x="7029962" y="3739923"/>
                    <a:ext cx="1219233" cy="1167348"/>
                    <a:chOff x="6957954" y="3629804"/>
                    <a:chExt cx="1219233" cy="1167348"/>
                  </a:xfrm>
                </p:grpSpPr>
                <p:grpSp>
                  <p:nvGrpSpPr>
                    <p:cNvPr id="37" name="Group 1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957954" y="3629804"/>
                      <a:ext cx="1219233" cy="1167348"/>
                      <a:chOff x="5716010" y="2517212"/>
                      <a:chExt cx="648499" cy="649042"/>
                    </a:xfrm>
                  </p:grpSpPr>
                  <p:sp>
                    <p:nvSpPr>
                      <p:cNvPr id="43" name="Oval 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716005" y="2517385"/>
                        <a:ext cx="648512" cy="648711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44" name="Oval 8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791159" y="2592407"/>
                        <a:ext cx="498206" cy="498669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0" b="1" dirty="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38" name="Groupe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64288" y="3861048"/>
                      <a:ext cx="720080" cy="720081"/>
                      <a:chOff x="7164288" y="3861048"/>
                      <a:chExt cx="720080" cy="720081"/>
                    </a:xfrm>
                  </p:grpSpPr>
                  <p:pic>
                    <p:nvPicPr>
                      <p:cNvPr id="39" name="Picture 22" descr="http://flaticons.net/icons/Mobile%20Application/Alarm-Clock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264" y="4273009"/>
                        <a:ext cx="308120" cy="3081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0" name="Picture 24" descr="http://www.iconsplace.com/download/white-rain-256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325" y="3861048"/>
                        <a:ext cx="377043" cy="3770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1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005064"/>
                        <a:ext cx="310066" cy="405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7278635" y="4384140"/>
                        <a:ext cx="73028" cy="1508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/>
                      </a:p>
                    </p:txBody>
                  </p:sp>
                </p:grpSp>
              </p:grpSp>
              <p:grpSp>
                <p:nvGrpSpPr>
                  <p:cNvPr id="19" name="Groupe 33"/>
                  <p:cNvGrpSpPr>
                    <a:grpSpLocks/>
                  </p:cNvGrpSpPr>
                  <p:nvPr/>
                </p:nvGrpSpPr>
                <p:grpSpPr bwMode="auto">
                  <a:xfrm>
                    <a:off x="5529664" y="2603813"/>
                    <a:ext cx="1219233" cy="1167348"/>
                    <a:chOff x="5322542" y="2636912"/>
                    <a:chExt cx="1219233" cy="1167348"/>
                  </a:xfrm>
                </p:grpSpPr>
                <p:grpSp>
                  <p:nvGrpSpPr>
                    <p:cNvPr id="29" name="Group 1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322542" y="2636912"/>
                      <a:ext cx="1219233" cy="1167348"/>
                      <a:chOff x="5249342" y="1406453"/>
                      <a:chExt cx="648499" cy="649042"/>
                    </a:xfrm>
                  </p:grpSpPr>
                  <p:sp>
                    <p:nvSpPr>
                      <p:cNvPr id="35" name="Oval 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249359" y="1406358"/>
                        <a:ext cx="648512" cy="657537"/>
                      </a:xfrm>
                      <a:prstGeom prst="ellipse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" b="1" dirty="0">
                          <a:solidFill>
                            <a:schemeClr val="bg1"/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36" name="Oval 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324512" y="1481380"/>
                        <a:ext cx="498206" cy="499552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000" b="1" dirty="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30" name="Groupe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6706" y="2856315"/>
                      <a:ext cx="731927" cy="714134"/>
                      <a:chOff x="5586706" y="2856315"/>
                      <a:chExt cx="731927" cy="714134"/>
                    </a:xfrm>
                  </p:grpSpPr>
                  <p:pic>
                    <p:nvPicPr>
                      <p:cNvPr id="31" name="Picture 18" descr="plant under rain ic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/>
                      <a:srcRect/>
                      <a:stretch>
                        <a:fillRect/>
                      </a:stretch>
                    </p:blipFill>
                    <p:spPr bwMode="auto">
                      <a:xfrm rot="-1917454">
                        <a:off x="5586706" y="3183625"/>
                        <a:ext cx="442614" cy="3868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2" name="Forme libre 31"/>
                      <p:cNvSpPr/>
                      <p:nvPr/>
                    </p:nvSpPr>
                    <p:spPr>
                      <a:xfrm>
                        <a:off x="5749631" y="2855806"/>
                        <a:ext cx="327040" cy="231763"/>
                      </a:xfrm>
                      <a:custGeom>
                        <a:avLst/>
                        <a:gdLst>
                          <a:gd name="connsiteX0" fmla="*/ 3840480 w 3855720"/>
                          <a:gd name="connsiteY0" fmla="*/ 617220 h 2941320"/>
                          <a:gd name="connsiteX1" fmla="*/ 3573780 w 3855720"/>
                          <a:gd name="connsiteY1" fmla="*/ 624840 h 2941320"/>
                          <a:gd name="connsiteX2" fmla="*/ 3482340 w 3855720"/>
                          <a:gd name="connsiteY2" fmla="*/ 716280 h 2941320"/>
                          <a:gd name="connsiteX3" fmla="*/ 3482340 w 3855720"/>
                          <a:gd name="connsiteY3" fmla="*/ 1303020 h 2941320"/>
                          <a:gd name="connsiteX4" fmla="*/ 2598420 w 3855720"/>
                          <a:gd name="connsiteY4" fmla="*/ 1303020 h 2941320"/>
                          <a:gd name="connsiteX5" fmla="*/ 2461260 w 3855720"/>
                          <a:gd name="connsiteY5" fmla="*/ 1143000 h 2941320"/>
                          <a:gd name="connsiteX6" fmla="*/ 2331720 w 3855720"/>
                          <a:gd name="connsiteY6" fmla="*/ 1066800 h 2941320"/>
                          <a:gd name="connsiteX7" fmla="*/ 2324100 w 3855720"/>
                          <a:gd name="connsiteY7" fmla="*/ 396240 h 2941320"/>
                          <a:gd name="connsiteX8" fmla="*/ 2971800 w 3855720"/>
                          <a:gd name="connsiteY8" fmla="*/ 411480 h 2941320"/>
                          <a:gd name="connsiteX9" fmla="*/ 3162300 w 3855720"/>
                          <a:gd name="connsiteY9" fmla="*/ 327660 h 2941320"/>
                          <a:gd name="connsiteX10" fmla="*/ 3200400 w 3855720"/>
                          <a:gd name="connsiteY10" fmla="*/ 190500 h 2941320"/>
                          <a:gd name="connsiteX11" fmla="*/ 3147060 w 3855720"/>
                          <a:gd name="connsiteY11" fmla="*/ 53340 h 2941320"/>
                          <a:gd name="connsiteX12" fmla="*/ 3017520 w 3855720"/>
                          <a:gd name="connsiteY12" fmla="*/ 0 h 2941320"/>
                          <a:gd name="connsiteX13" fmla="*/ 1188720 w 3855720"/>
                          <a:gd name="connsiteY13" fmla="*/ 0 h 2941320"/>
                          <a:gd name="connsiteX14" fmla="*/ 1059180 w 3855720"/>
                          <a:gd name="connsiteY14" fmla="*/ 60960 h 2941320"/>
                          <a:gd name="connsiteX15" fmla="*/ 1021080 w 3855720"/>
                          <a:gd name="connsiteY15" fmla="*/ 190500 h 2941320"/>
                          <a:gd name="connsiteX16" fmla="*/ 1074420 w 3855720"/>
                          <a:gd name="connsiteY16" fmla="*/ 342900 h 2941320"/>
                          <a:gd name="connsiteX17" fmla="*/ 1188720 w 3855720"/>
                          <a:gd name="connsiteY17" fmla="*/ 388620 h 2941320"/>
                          <a:gd name="connsiteX18" fmla="*/ 1905000 w 3855720"/>
                          <a:gd name="connsiteY18" fmla="*/ 396240 h 2941320"/>
                          <a:gd name="connsiteX19" fmla="*/ 1920240 w 3855720"/>
                          <a:gd name="connsiteY19" fmla="*/ 1036320 h 2941320"/>
                          <a:gd name="connsiteX20" fmla="*/ 1752600 w 3855720"/>
                          <a:gd name="connsiteY20" fmla="*/ 1127760 h 2941320"/>
                          <a:gd name="connsiteX21" fmla="*/ 1645920 w 3855720"/>
                          <a:gd name="connsiteY21" fmla="*/ 1303020 h 2941320"/>
                          <a:gd name="connsiteX22" fmla="*/ 777240 w 3855720"/>
                          <a:gd name="connsiteY22" fmla="*/ 1303020 h 2941320"/>
                          <a:gd name="connsiteX23" fmla="*/ 480060 w 3855720"/>
                          <a:gd name="connsiteY23" fmla="*/ 1363980 h 2941320"/>
                          <a:gd name="connsiteX24" fmla="*/ 198120 w 3855720"/>
                          <a:gd name="connsiteY24" fmla="*/ 1539240 h 2941320"/>
                          <a:gd name="connsiteX25" fmla="*/ 45720 w 3855720"/>
                          <a:gd name="connsiteY25" fmla="*/ 1752600 h 2941320"/>
                          <a:gd name="connsiteX26" fmla="*/ 7620 w 3855720"/>
                          <a:gd name="connsiteY26" fmla="*/ 1981200 h 2941320"/>
                          <a:gd name="connsiteX27" fmla="*/ 0 w 3855720"/>
                          <a:gd name="connsiteY27" fmla="*/ 2941320 h 2941320"/>
                          <a:gd name="connsiteX28" fmla="*/ 662940 w 3855720"/>
                          <a:gd name="connsiteY28" fmla="*/ 2941320 h 2941320"/>
                          <a:gd name="connsiteX29" fmla="*/ 670560 w 3855720"/>
                          <a:gd name="connsiteY29" fmla="*/ 2110740 h 2941320"/>
                          <a:gd name="connsiteX30" fmla="*/ 853440 w 3855720"/>
                          <a:gd name="connsiteY30" fmla="*/ 1958340 h 2941320"/>
                          <a:gd name="connsiteX31" fmla="*/ 1638300 w 3855720"/>
                          <a:gd name="connsiteY31" fmla="*/ 1965960 h 2941320"/>
                          <a:gd name="connsiteX32" fmla="*/ 1752600 w 3855720"/>
                          <a:gd name="connsiteY32" fmla="*/ 2133600 h 2941320"/>
                          <a:gd name="connsiteX33" fmla="*/ 1943100 w 3855720"/>
                          <a:gd name="connsiteY33" fmla="*/ 2209800 h 2941320"/>
                          <a:gd name="connsiteX34" fmla="*/ 2286000 w 3855720"/>
                          <a:gd name="connsiteY34" fmla="*/ 2209800 h 2941320"/>
                          <a:gd name="connsiteX35" fmla="*/ 2484120 w 3855720"/>
                          <a:gd name="connsiteY35" fmla="*/ 2110740 h 2941320"/>
                          <a:gd name="connsiteX36" fmla="*/ 2567940 w 3855720"/>
                          <a:gd name="connsiteY36" fmla="*/ 1958340 h 2941320"/>
                          <a:gd name="connsiteX37" fmla="*/ 3482340 w 3855720"/>
                          <a:gd name="connsiteY37" fmla="*/ 1958340 h 2941320"/>
                          <a:gd name="connsiteX38" fmla="*/ 3489960 w 3855720"/>
                          <a:gd name="connsiteY38" fmla="*/ 2438400 h 2941320"/>
                          <a:gd name="connsiteX39" fmla="*/ 3489960 w 3855720"/>
                          <a:gd name="connsiteY39" fmla="*/ 2537460 h 2941320"/>
                          <a:gd name="connsiteX40" fmla="*/ 3573780 w 3855720"/>
                          <a:gd name="connsiteY40" fmla="*/ 2613660 h 2941320"/>
                          <a:gd name="connsiteX41" fmla="*/ 3855720 w 3855720"/>
                          <a:gd name="connsiteY41" fmla="*/ 2621280 h 2941320"/>
                          <a:gd name="connsiteX42" fmla="*/ 3840480 w 3855720"/>
                          <a:gd name="connsiteY42" fmla="*/ 617220 h 29413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3855720" h="2941320">
                            <a:moveTo>
                              <a:pt x="3840480" y="617220"/>
                            </a:moveTo>
                            <a:lnTo>
                              <a:pt x="3573780" y="624840"/>
                            </a:lnTo>
                            <a:lnTo>
                              <a:pt x="3482340" y="716280"/>
                            </a:lnTo>
                            <a:lnTo>
                              <a:pt x="3482340" y="1303020"/>
                            </a:lnTo>
                            <a:lnTo>
                              <a:pt x="2598420" y="1303020"/>
                            </a:lnTo>
                            <a:lnTo>
                              <a:pt x="2461260" y="1143000"/>
                            </a:lnTo>
                            <a:lnTo>
                              <a:pt x="2331720" y="1066800"/>
                            </a:lnTo>
                            <a:lnTo>
                              <a:pt x="2324100" y="396240"/>
                            </a:lnTo>
                            <a:lnTo>
                              <a:pt x="2971800" y="411480"/>
                            </a:lnTo>
                            <a:lnTo>
                              <a:pt x="3162300" y="327660"/>
                            </a:lnTo>
                            <a:lnTo>
                              <a:pt x="3200400" y="190500"/>
                            </a:lnTo>
                            <a:lnTo>
                              <a:pt x="3147060" y="53340"/>
                            </a:lnTo>
                            <a:lnTo>
                              <a:pt x="3017520" y="0"/>
                            </a:lnTo>
                            <a:lnTo>
                              <a:pt x="1188720" y="0"/>
                            </a:lnTo>
                            <a:lnTo>
                              <a:pt x="1059180" y="60960"/>
                            </a:lnTo>
                            <a:lnTo>
                              <a:pt x="1021080" y="190500"/>
                            </a:lnTo>
                            <a:lnTo>
                              <a:pt x="1074420" y="342900"/>
                            </a:lnTo>
                            <a:lnTo>
                              <a:pt x="1188720" y="388620"/>
                            </a:lnTo>
                            <a:lnTo>
                              <a:pt x="1905000" y="396240"/>
                            </a:lnTo>
                            <a:lnTo>
                              <a:pt x="1920240" y="1036320"/>
                            </a:lnTo>
                            <a:lnTo>
                              <a:pt x="1752600" y="1127760"/>
                            </a:lnTo>
                            <a:lnTo>
                              <a:pt x="1645920" y="1303020"/>
                            </a:lnTo>
                            <a:lnTo>
                              <a:pt x="777240" y="1303020"/>
                            </a:lnTo>
                            <a:lnTo>
                              <a:pt x="480060" y="1363980"/>
                            </a:lnTo>
                            <a:lnTo>
                              <a:pt x="198120" y="1539240"/>
                            </a:lnTo>
                            <a:lnTo>
                              <a:pt x="45720" y="1752600"/>
                            </a:lnTo>
                            <a:lnTo>
                              <a:pt x="7620" y="1981200"/>
                            </a:lnTo>
                            <a:lnTo>
                              <a:pt x="0" y="2941320"/>
                            </a:lnTo>
                            <a:lnTo>
                              <a:pt x="662940" y="2941320"/>
                            </a:lnTo>
                            <a:lnTo>
                              <a:pt x="670560" y="2110740"/>
                            </a:lnTo>
                            <a:lnTo>
                              <a:pt x="853440" y="1958340"/>
                            </a:lnTo>
                            <a:lnTo>
                              <a:pt x="1638300" y="1965960"/>
                            </a:lnTo>
                            <a:lnTo>
                              <a:pt x="1752600" y="2133600"/>
                            </a:lnTo>
                            <a:lnTo>
                              <a:pt x="1943100" y="2209800"/>
                            </a:lnTo>
                            <a:lnTo>
                              <a:pt x="2286000" y="2209800"/>
                            </a:lnTo>
                            <a:lnTo>
                              <a:pt x="2484120" y="2110740"/>
                            </a:lnTo>
                            <a:lnTo>
                              <a:pt x="2567940" y="1958340"/>
                            </a:lnTo>
                            <a:lnTo>
                              <a:pt x="3482340" y="1958340"/>
                            </a:lnTo>
                            <a:lnTo>
                              <a:pt x="3489960" y="2438400"/>
                            </a:lnTo>
                            <a:lnTo>
                              <a:pt x="3489960" y="2537460"/>
                            </a:lnTo>
                            <a:lnTo>
                              <a:pt x="3573780" y="2613660"/>
                            </a:lnTo>
                            <a:lnTo>
                              <a:pt x="3855720" y="2621280"/>
                            </a:lnTo>
                            <a:lnTo>
                              <a:pt x="3840480" y="617220"/>
                            </a:lnTo>
                            <a:close/>
                          </a:path>
                        </a:pathLst>
                      </a:cu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/>
                      </a:p>
                    </p:txBody>
                  </p:sp>
                  <p:sp>
                    <p:nvSpPr>
                      <p:cNvPr id="34" name="Freeform 65"/>
                      <p:cNvSpPr>
                        <a:spLocks noEditPoints="1"/>
                      </p:cNvSpPr>
                      <p:nvPr/>
                    </p:nvSpPr>
                    <p:spPr bwMode="auto">
                      <a:xfrm rot="1708381">
                        <a:off x="6017119" y="3130225"/>
                        <a:ext cx="301514" cy="301219"/>
                      </a:xfrm>
                      <a:custGeom>
                        <a:avLst/>
                        <a:gdLst>
                          <a:gd name="T0" fmla="*/ 2147483646 w 78"/>
                          <a:gd name="T1" fmla="*/ 2147483646 h 71"/>
                          <a:gd name="T2" fmla="*/ 2147483646 w 78"/>
                          <a:gd name="T3" fmla="*/ 2147483646 h 71"/>
                          <a:gd name="T4" fmla="*/ 2147483646 w 78"/>
                          <a:gd name="T5" fmla="*/ 2147483646 h 71"/>
                          <a:gd name="T6" fmla="*/ 2147483646 w 78"/>
                          <a:gd name="T7" fmla="*/ 2147483646 h 71"/>
                          <a:gd name="T8" fmla="*/ 2147483646 w 78"/>
                          <a:gd name="T9" fmla="*/ 2147483646 h 71"/>
                          <a:gd name="T10" fmla="*/ 2147483646 w 78"/>
                          <a:gd name="T11" fmla="*/ 2147483646 h 71"/>
                          <a:gd name="T12" fmla="*/ 2147483646 w 78"/>
                          <a:gd name="T13" fmla="*/ 2147483646 h 71"/>
                          <a:gd name="T14" fmla="*/ 2147483646 w 78"/>
                          <a:gd name="T15" fmla="*/ 2147483646 h 71"/>
                          <a:gd name="T16" fmla="*/ 0 w 78"/>
                          <a:gd name="T17" fmla="*/ 2147483646 h 71"/>
                          <a:gd name="T18" fmla="*/ 2147483646 w 78"/>
                          <a:gd name="T19" fmla="*/ 2147483646 h 71"/>
                          <a:gd name="T20" fmla="*/ 2147483646 w 78"/>
                          <a:gd name="T21" fmla="*/ 2147483646 h 71"/>
                          <a:gd name="T22" fmla="*/ 2147483646 w 78"/>
                          <a:gd name="T23" fmla="*/ 2147483646 h 71"/>
                          <a:gd name="T24" fmla="*/ 2147483646 w 78"/>
                          <a:gd name="T25" fmla="*/ 2147483646 h 71"/>
                          <a:gd name="T26" fmla="*/ 2147483646 w 78"/>
                          <a:gd name="T27" fmla="*/ 2147483646 h 71"/>
                          <a:gd name="T28" fmla="*/ 2147483646 w 78"/>
                          <a:gd name="T29" fmla="*/ 2147483646 h 71"/>
                          <a:gd name="T30" fmla="*/ 2147483646 w 78"/>
                          <a:gd name="T31" fmla="*/ 2147483646 h 71"/>
                          <a:gd name="T32" fmla="*/ 2147483646 w 78"/>
                          <a:gd name="T33" fmla="*/ 2147483646 h 71"/>
                          <a:gd name="T34" fmla="*/ 2147483646 w 78"/>
                          <a:gd name="T35" fmla="*/ 2147483646 h 71"/>
                          <a:gd name="T36" fmla="*/ 2147483646 w 78"/>
                          <a:gd name="T37" fmla="*/ 2147483646 h 71"/>
                          <a:gd name="T38" fmla="*/ 2147483646 w 78"/>
                          <a:gd name="T39" fmla="*/ 2147483646 h 71"/>
                          <a:gd name="T40" fmla="*/ 2147483646 w 78"/>
                          <a:gd name="T41" fmla="*/ 2147483646 h 71"/>
                          <a:gd name="T42" fmla="*/ 2147483646 w 78"/>
                          <a:gd name="T43" fmla="*/ 2147483646 h 71"/>
                          <a:gd name="T44" fmla="*/ 2147483646 w 78"/>
                          <a:gd name="T45" fmla="*/ 2147483646 h 71"/>
                          <a:gd name="T46" fmla="*/ 2147483646 w 78"/>
                          <a:gd name="T47" fmla="*/ 2147483646 h 71"/>
                          <a:gd name="T48" fmla="*/ 2147483646 w 78"/>
                          <a:gd name="T49" fmla="*/ 2147483646 h 71"/>
                          <a:gd name="T50" fmla="*/ 2147483646 w 78"/>
                          <a:gd name="T51" fmla="*/ 2147483646 h 71"/>
                          <a:gd name="T52" fmla="*/ 2147483646 w 78"/>
                          <a:gd name="T53" fmla="*/ 2147483646 h 71"/>
                          <a:gd name="T54" fmla="*/ 2147483646 w 78"/>
                          <a:gd name="T55" fmla="*/ 0 h 71"/>
                          <a:gd name="T56" fmla="*/ 2147483646 w 78"/>
                          <a:gd name="T57" fmla="*/ 2147483646 h 71"/>
                          <a:gd name="T58" fmla="*/ 2147483646 w 78"/>
                          <a:gd name="T59" fmla="*/ 2147483646 h 71"/>
                          <a:gd name="T60" fmla="*/ 2147483646 w 78"/>
                          <a:gd name="T61" fmla="*/ 2147483646 h 71"/>
                          <a:gd name="T62" fmla="*/ 2147483646 w 78"/>
                          <a:gd name="T63" fmla="*/ 2147483646 h 71"/>
                          <a:gd name="T64" fmla="*/ 2147483646 w 78"/>
                          <a:gd name="T65" fmla="*/ 2147483646 h 71"/>
                          <a:gd name="T66" fmla="*/ 2147483646 w 78"/>
                          <a:gd name="T67" fmla="*/ 2147483646 h 71"/>
                          <a:gd name="T68" fmla="*/ 2147483646 w 78"/>
                          <a:gd name="T69" fmla="*/ 2147483646 h 71"/>
                          <a:gd name="T70" fmla="*/ 2147483646 w 78"/>
                          <a:gd name="T71" fmla="*/ 2147483646 h 71"/>
                          <a:gd name="T72" fmla="*/ 2147483646 w 78"/>
                          <a:gd name="T73" fmla="*/ 2147483646 h 71"/>
                          <a:gd name="T74" fmla="*/ 2147483646 w 78"/>
                          <a:gd name="T75" fmla="*/ 2147483646 h 71"/>
                          <a:gd name="T76" fmla="*/ 2147483646 w 78"/>
                          <a:gd name="T77" fmla="*/ 2147483646 h 71"/>
                          <a:gd name="T78" fmla="*/ 2147483646 w 78"/>
                          <a:gd name="T79" fmla="*/ 2147483646 h 71"/>
                          <a:gd name="T80" fmla="*/ 2147483646 w 78"/>
                          <a:gd name="T81" fmla="*/ 2147483646 h 71"/>
                          <a:gd name="T82" fmla="*/ 2147483646 w 78"/>
                          <a:gd name="T83" fmla="*/ 2147483646 h 71"/>
                          <a:gd name="T84" fmla="*/ 2147483646 w 78"/>
                          <a:gd name="T85" fmla="*/ 2147483646 h 71"/>
                          <a:gd name="T86" fmla="*/ 2147483646 w 78"/>
                          <a:gd name="T87" fmla="*/ 2147483646 h 71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0" t="0" r="r" b="b"/>
                        <a:pathLst>
                          <a:path w="78" h="71">
                            <a:moveTo>
                              <a:pt x="52" y="39"/>
                            </a:moveTo>
                            <a:cubicBezTo>
                              <a:pt x="52" y="40"/>
                              <a:pt x="51" y="40"/>
                              <a:pt x="51" y="40"/>
                            </a:cubicBezTo>
                            <a:cubicBezTo>
                              <a:pt x="45" y="41"/>
                              <a:pt x="45" y="41"/>
                              <a:pt x="45" y="41"/>
                            </a:cubicBezTo>
                            <a:cubicBezTo>
                              <a:pt x="44" y="42"/>
                              <a:pt x="44" y="43"/>
                              <a:pt x="43" y="44"/>
                            </a:cubicBezTo>
                            <a:cubicBezTo>
                              <a:pt x="45" y="46"/>
                              <a:pt x="46" y="47"/>
                              <a:pt x="47" y="49"/>
                            </a:cubicBezTo>
                            <a:cubicBezTo>
                              <a:pt x="47" y="49"/>
                              <a:pt x="47" y="49"/>
                              <a:pt x="47" y="50"/>
                            </a:cubicBezTo>
                            <a:cubicBezTo>
                              <a:pt x="47" y="50"/>
                              <a:pt x="47" y="50"/>
                              <a:pt x="47" y="50"/>
                            </a:cubicBezTo>
                            <a:cubicBezTo>
                              <a:pt x="46" y="52"/>
                              <a:pt x="42" y="56"/>
                              <a:pt x="41" y="56"/>
                            </a:cubicBezTo>
                            <a:cubicBezTo>
                              <a:pt x="40" y="56"/>
                              <a:pt x="40" y="56"/>
                              <a:pt x="40" y="56"/>
                            </a:cubicBezTo>
                            <a:cubicBezTo>
                              <a:pt x="35" y="53"/>
                              <a:pt x="35" y="53"/>
                              <a:pt x="35" y="53"/>
                            </a:cubicBezTo>
                            <a:cubicBezTo>
                              <a:pt x="34" y="53"/>
                              <a:pt x="33" y="53"/>
                              <a:pt x="32" y="54"/>
                            </a:cubicBezTo>
                            <a:cubicBezTo>
                              <a:pt x="32" y="56"/>
                              <a:pt x="32" y="58"/>
                              <a:pt x="31" y="60"/>
                            </a:cubicBezTo>
                            <a:cubicBezTo>
                              <a:pt x="31" y="61"/>
                              <a:pt x="30" y="61"/>
                              <a:pt x="30" y="61"/>
                            </a:cubicBezTo>
                            <a:cubicBezTo>
                              <a:pt x="22" y="61"/>
                              <a:pt x="22" y="61"/>
                              <a:pt x="22" y="61"/>
                            </a:cubicBezTo>
                            <a:cubicBezTo>
                              <a:pt x="22" y="61"/>
                              <a:pt x="21" y="61"/>
                              <a:pt x="21" y="60"/>
                            </a:cubicBezTo>
                            <a:cubicBezTo>
                              <a:pt x="20" y="54"/>
                              <a:pt x="20" y="54"/>
                              <a:pt x="20" y="54"/>
                            </a:cubicBezTo>
                            <a:cubicBezTo>
                              <a:pt x="19" y="54"/>
                              <a:pt x="18" y="53"/>
                              <a:pt x="17" y="53"/>
                            </a:cubicBezTo>
                            <a:cubicBezTo>
                              <a:pt x="13" y="56"/>
                              <a:pt x="13" y="56"/>
                              <a:pt x="13" y="56"/>
                            </a:cubicBezTo>
                            <a:cubicBezTo>
                              <a:pt x="12" y="56"/>
                              <a:pt x="12" y="56"/>
                              <a:pt x="12" y="56"/>
                            </a:cubicBezTo>
                            <a:cubicBezTo>
                              <a:pt x="11" y="56"/>
                              <a:pt x="11" y="56"/>
                              <a:pt x="11" y="56"/>
                            </a:cubicBezTo>
                            <a:cubicBezTo>
                              <a:pt x="10" y="55"/>
                              <a:pt x="5" y="51"/>
                              <a:pt x="5" y="50"/>
                            </a:cubicBezTo>
                            <a:cubicBezTo>
                              <a:pt x="5" y="49"/>
                              <a:pt x="5" y="49"/>
                              <a:pt x="5" y="49"/>
                            </a:cubicBezTo>
                            <a:cubicBezTo>
                              <a:pt x="7" y="47"/>
                              <a:pt x="8" y="46"/>
                              <a:pt x="9" y="44"/>
                            </a:cubicBezTo>
                            <a:cubicBezTo>
                              <a:pt x="8" y="43"/>
                              <a:pt x="8" y="42"/>
                              <a:pt x="8" y="41"/>
                            </a:cubicBezTo>
                            <a:cubicBezTo>
                              <a:pt x="1" y="40"/>
                              <a:pt x="1" y="40"/>
                              <a:pt x="1" y="40"/>
                            </a:cubicBezTo>
                            <a:cubicBezTo>
                              <a:pt x="1" y="40"/>
                              <a:pt x="0" y="40"/>
                              <a:pt x="0" y="39"/>
                            </a:cubicBezTo>
                            <a:cubicBezTo>
                              <a:pt x="0" y="32"/>
                              <a:pt x="0" y="32"/>
                              <a:pt x="0" y="32"/>
                            </a:cubicBezTo>
                            <a:cubicBezTo>
                              <a:pt x="0" y="31"/>
                              <a:pt x="1" y="30"/>
                              <a:pt x="1" y="30"/>
                            </a:cubicBezTo>
                            <a:cubicBezTo>
                              <a:pt x="8" y="29"/>
                              <a:pt x="8" y="29"/>
                              <a:pt x="8" y="29"/>
                            </a:cubicBezTo>
                            <a:cubicBezTo>
                              <a:pt x="8" y="28"/>
                              <a:pt x="8" y="27"/>
                              <a:pt x="9" y="26"/>
                            </a:cubicBezTo>
                            <a:cubicBezTo>
                              <a:pt x="8" y="25"/>
                              <a:pt x="7" y="23"/>
                              <a:pt x="5" y="22"/>
                            </a:cubicBezTo>
                            <a:cubicBezTo>
                              <a:pt x="5" y="21"/>
                              <a:pt x="5" y="21"/>
                              <a:pt x="5" y="21"/>
                            </a:cubicBezTo>
                            <a:cubicBezTo>
                              <a:pt x="5" y="21"/>
                              <a:pt x="5" y="20"/>
                              <a:pt x="5" y="20"/>
                            </a:cubicBezTo>
                            <a:cubicBezTo>
                              <a:pt x="6" y="19"/>
                              <a:pt x="11" y="14"/>
                              <a:pt x="12" y="14"/>
                            </a:cubicBezTo>
                            <a:cubicBezTo>
                              <a:pt x="12" y="14"/>
                              <a:pt x="12" y="14"/>
                              <a:pt x="13" y="14"/>
                            </a:cubicBezTo>
                            <a:cubicBezTo>
                              <a:pt x="17" y="18"/>
                              <a:pt x="17" y="18"/>
                              <a:pt x="17" y="18"/>
                            </a:cubicBezTo>
                            <a:cubicBezTo>
                              <a:pt x="18" y="18"/>
                              <a:pt x="19" y="17"/>
                              <a:pt x="20" y="17"/>
                            </a:cubicBezTo>
                            <a:cubicBezTo>
                              <a:pt x="21" y="15"/>
                              <a:pt x="21" y="13"/>
                              <a:pt x="21" y="11"/>
                            </a:cubicBezTo>
                            <a:cubicBezTo>
                              <a:pt x="21" y="10"/>
                              <a:pt x="22" y="10"/>
                              <a:pt x="22" y="10"/>
                            </a:cubicBezTo>
                            <a:cubicBezTo>
                              <a:pt x="30" y="10"/>
                              <a:pt x="30" y="10"/>
                              <a:pt x="30" y="10"/>
                            </a:cubicBezTo>
                            <a:cubicBezTo>
                              <a:pt x="30" y="10"/>
                              <a:pt x="31" y="10"/>
                              <a:pt x="31" y="11"/>
                            </a:cubicBezTo>
                            <a:cubicBezTo>
                              <a:pt x="32" y="17"/>
                              <a:pt x="32" y="17"/>
                              <a:pt x="32" y="17"/>
                            </a:cubicBezTo>
                            <a:cubicBezTo>
                              <a:pt x="33" y="17"/>
                              <a:pt x="34" y="18"/>
                              <a:pt x="35" y="18"/>
                            </a:cubicBezTo>
                            <a:cubicBezTo>
                              <a:pt x="40" y="14"/>
                              <a:pt x="40" y="14"/>
                              <a:pt x="40" y="14"/>
                            </a:cubicBezTo>
                            <a:cubicBezTo>
                              <a:pt x="40" y="14"/>
                              <a:pt x="40" y="14"/>
                              <a:pt x="41" y="14"/>
                            </a:cubicBezTo>
                            <a:cubicBezTo>
                              <a:pt x="41" y="14"/>
                              <a:pt x="41" y="14"/>
                              <a:pt x="41" y="14"/>
                            </a:cubicBezTo>
                            <a:cubicBezTo>
                              <a:pt x="42" y="15"/>
                              <a:pt x="47" y="20"/>
                              <a:pt x="47" y="21"/>
                            </a:cubicBezTo>
                            <a:cubicBezTo>
                              <a:pt x="47" y="21"/>
                              <a:pt x="47" y="21"/>
                              <a:pt x="47" y="22"/>
                            </a:cubicBezTo>
                            <a:cubicBezTo>
                              <a:pt x="46" y="23"/>
                              <a:pt x="45" y="25"/>
                              <a:pt x="43" y="26"/>
                            </a:cubicBezTo>
                            <a:cubicBezTo>
                              <a:pt x="44" y="27"/>
                              <a:pt x="44" y="28"/>
                              <a:pt x="45" y="30"/>
                            </a:cubicBezTo>
                            <a:cubicBezTo>
                              <a:pt x="51" y="30"/>
                              <a:pt x="51" y="30"/>
                              <a:pt x="51" y="30"/>
                            </a:cubicBezTo>
                            <a:cubicBezTo>
                              <a:pt x="51" y="31"/>
                              <a:pt x="52" y="31"/>
                              <a:pt x="52" y="32"/>
                            </a:cubicBezTo>
                            <a:lnTo>
                              <a:pt x="52" y="39"/>
                            </a:lnTo>
                            <a:close/>
                            <a:moveTo>
                              <a:pt x="26" y="25"/>
                            </a:moveTo>
                            <a:cubicBezTo>
                              <a:pt x="21" y="25"/>
                              <a:pt x="16" y="30"/>
                              <a:pt x="16" y="35"/>
                            </a:cubicBezTo>
                            <a:cubicBezTo>
                              <a:pt x="16" y="41"/>
                              <a:pt x="21" y="46"/>
                              <a:pt x="26" y="46"/>
                            </a:cubicBezTo>
                            <a:cubicBezTo>
                              <a:pt x="32" y="46"/>
                              <a:pt x="36" y="41"/>
                              <a:pt x="36" y="35"/>
                            </a:cubicBezTo>
                            <a:cubicBezTo>
                              <a:pt x="36" y="30"/>
                              <a:pt x="32" y="25"/>
                              <a:pt x="26" y="25"/>
                            </a:cubicBezTo>
                            <a:close/>
                            <a:moveTo>
                              <a:pt x="78" y="18"/>
                            </a:moveTo>
                            <a:cubicBezTo>
                              <a:pt x="78" y="18"/>
                              <a:pt x="72" y="19"/>
                              <a:pt x="72" y="19"/>
                            </a:cubicBezTo>
                            <a:cubicBezTo>
                              <a:pt x="71" y="20"/>
                              <a:pt x="71" y="20"/>
                              <a:pt x="70" y="21"/>
                            </a:cubicBezTo>
                            <a:cubicBezTo>
                              <a:pt x="71" y="22"/>
                              <a:pt x="72" y="26"/>
                              <a:pt x="72" y="26"/>
                            </a:cubicBezTo>
                            <a:cubicBezTo>
                              <a:pt x="72" y="27"/>
                              <a:pt x="72" y="27"/>
                              <a:pt x="72" y="27"/>
                            </a:cubicBezTo>
                            <a:cubicBezTo>
                              <a:pt x="72" y="27"/>
                              <a:pt x="68" y="30"/>
                              <a:pt x="67" y="30"/>
                            </a:cubicBezTo>
                            <a:cubicBezTo>
                              <a:pt x="67" y="30"/>
                              <a:pt x="64" y="26"/>
                              <a:pt x="63" y="25"/>
                            </a:cubicBezTo>
                            <a:cubicBezTo>
                              <a:pt x="63" y="25"/>
                              <a:pt x="63" y="25"/>
                              <a:pt x="62" y="25"/>
                            </a:cubicBezTo>
                            <a:cubicBezTo>
                              <a:pt x="62" y="25"/>
                              <a:pt x="61" y="25"/>
                              <a:pt x="61" y="25"/>
                            </a:cubicBezTo>
                            <a:cubicBezTo>
                              <a:pt x="61" y="26"/>
                              <a:pt x="58" y="30"/>
                              <a:pt x="57" y="30"/>
                            </a:cubicBezTo>
                            <a:cubicBezTo>
                              <a:pt x="57" y="30"/>
                              <a:pt x="53" y="27"/>
                              <a:pt x="52" y="27"/>
                            </a:cubicBezTo>
                            <a:cubicBezTo>
                              <a:pt x="52" y="27"/>
                              <a:pt x="52" y="27"/>
                              <a:pt x="52" y="26"/>
                            </a:cubicBezTo>
                            <a:cubicBezTo>
                              <a:pt x="52" y="26"/>
                              <a:pt x="54" y="22"/>
                              <a:pt x="54" y="21"/>
                            </a:cubicBezTo>
                            <a:cubicBezTo>
                              <a:pt x="53" y="20"/>
                              <a:pt x="53" y="20"/>
                              <a:pt x="53" y="19"/>
                            </a:cubicBezTo>
                            <a:cubicBezTo>
                              <a:pt x="52" y="19"/>
                              <a:pt x="47" y="18"/>
                              <a:pt x="47" y="18"/>
                            </a:cubicBezTo>
                            <a:cubicBezTo>
                              <a:pt x="47" y="12"/>
                              <a:pt x="47" y="12"/>
                              <a:pt x="47" y="12"/>
                            </a:cubicBezTo>
                            <a:cubicBezTo>
                              <a:pt x="47" y="11"/>
                              <a:pt x="52" y="11"/>
                              <a:pt x="53" y="11"/>
                            </a:cubicBezTo>
                            <a:cubicBezTo>
                              <a:pt x="53" y="10"/>
                              <a:pt x="53" y="9"/>
                              <a:pt x="54" y="9"/>
                            </a:cubicBezTo>
                            <a:cubicBezTo>
                              <a:pt x="54" y="8"/>
                              <a:pt x="52" y="4"/>
                              <a:pt x="52" y="3"/>
                            </a:cubicBezTo>
                            <a:cubicBezTo>
                              <a:pt x="52" y="3"/>
                              <a:pt x="52" y="3"/>
                              <a:pt x="52" y="3"/>
                            </a:cubicBezTo>
                            <a:cubicBezTo>
                              <a:pt x="53" y="3"/>
                              <a:pt x="57" y="0"/>
                              <a:pt x="57" y="0"/>
                            </a:cubicBezTo>
                            <a:cubicBezTo>
                              <a:pt x="58" y="0"/>
                              <a:pt x="61" y="4"/>
                              <a:pt x="61" y="5"/>
                            </a:cubicBezTo>
                            <a:cubicBezTo>
                              <a:pt x="61" y="4"/>
                              <a:pt x="62" y="4"/>
                              <a:pt x="62" y="4"/>
                            </a:cubicBezTo>
                            <a:cubicBezTo>
                              <a:pt x="63" y="4"/>
                              <a:pt x="63" y="4"/>
                              <a:pt x="63" y="5"/>
                            </a:cubicBezTo>
                            <a:cubicBezTo>
                              <a:pt x="64" y="3"/>
                              <a:pt x="66" y="1"/>
                              <a:pt x="67" y="0"/>
                            </a:cubicBezTo>
                            <a:cubicBezTo>
                              <a:pt x="67" y="0"/>
                              <a:pt x="67" y="0"/>
                              <a:pt x="67" y="0"/>
                            </a:cubicBezTo>
                            <a:cubicBezTo>
                              <a:pt x="68" y="0"/>
                              <a:pt x="72" y="2"/>
                              <a:pt x="72" y="3"/>
                            </a:cubicBezTo>
                            <a:cubicBezTo>
                              <a:pt x="72" y="3"/>
                              <a:pt x="72" y="3"/>
                              <a:pt x="72" y="3"/>
                            </a:cubicBezTo>
                            <a:cubicBezTo>
                              <a:pt x="72" y="4"/>
                              <a:pt x="71" y="8"/>
                              <a:pt x="70" y="9"/>
                            </a:cubicBezTo>
                            <a:cubicBezTo>
                              <a:pt x="71" y="9"/>
                              <a:pt x="71" y="10"/>
                              <a:pt x="72" y="11"/>
                            </a:cubicBezTo>
                            <a:cubicBezTo>
                              <a:pt x="72" y="11"/>
                              <a:pt x="78" y="11"/>
                              <a:pt x="78" y="12"/>
                            </a:cubicBezTo>
                            <a:lnTo>
                              <a:pt x="78" y="18"/>
                            </a:lnTo>
                            <a:close/>
                            <a:moveTo>
                              <a:pt x="78" y="59"/>
                            </a:moveTo>
                            <a:cubicBezTo>
                              <a:pt x="78" y="59"/>
                              <a:pt x="72" y="60"/>
                              <a:pt x="72" y="60"/>
                            </a:cubicBezTo>
                            <a:cubicBezTo>
                              <a:pt x="71" y="61"/>
                              <a:pt x="71" y="61"/>
                              <a:pt x="70" y="62"/>
                            </a:cubicBezTo>
                            <a:cubicBezTo>
                              <a:pt x="71" y="63"/>
                              <a:pt x="72" y="67"/>
                              <a:pt x="72" y="68"/>
                            </a:cubicBezTo>
                            <a:cubicBezTo>
                              <a:pt x="72" y="68"/>
                              <a:pt x="72" y="68"/>
                              <a:pt x="72" y="68"/>
                            </a:cubicBezTo>
                            <a:cubicBezTo>
                              <a:pt x="72" y="68"/>
                              <a:pt x="68" y="71"/>
                              <a:pt x="67" y="71"/>
                            </a:cubicBezTo>
                            <a:cubicBezTo>
                              <a:pt x="67" y="71"/>
                              <a:pt x="64" y="67"/>
                              <a:pt x="63" y="66"/>
                            </a:cubicBezTo>
                            <a:cubicBezTo>
                              <a:pt x="63" y="66"/>
                              <a:pt x="63" y="66"/>
                              <a:pt x="62" y="66"/>
                            </a:cubicBezTo>
                            <a:cubicBezTo>
                              <a:pt x="62" y="66"/>
                              <a:pt x="61" y="66"/>
                              <a:pt x="61" y="66"/>
                            </a:cubicBezTo>
                            <a:cubicBezTo>
                              <a:pt x="61" y="67"/>
                              <a:pt x="58" y="71"/>
                              <a:pt x="57" y="71"/>
                            </a:cubicBezTo>
                            <a:cubicBezTo>
                              <a:pt x="57" y="71"/>
                              <a:pt x="53" y="68"/>
                              <a:pt x="52" y="68"/>
                            </a:cubicBezTo>
                            <a:cubicBezTo>
                              <a:pt x="52" y="68"/>
                              <a:pt x="52" y="68"/>
                              <a:pt x="52" y="68"/>
                            </a:cubicBezTo>
                            <a:cubicBezTo>
                              <a:pt x="52" y="67"/>
                              <a:pt x="54" y="63"/>
                              <a:pt x="54" y="62"/>
                            </a:cubicBezTo>
                            <a:cubicBezTo>
                              <a:pt x="53" y="61"/>
                              <a:pt x="53" y="61"/>
                              <a:pt x="53" y="60"/>
                            </a:cubicBezTo>
                            <a:cubicBezTo>
                              <a:pt x="52" y="60"/>
                              <a:pt x="47" y="59"/>
                              <a:pt x="47" y="59"/>
                            </a:cubicBezTo>
                            <a:cubicBezTo>
                              <a:pt x="47" y="53"/>
                              <a:pt x="47" y="53"/>
                              <a:pt x="47" y="53"/>
                            </a:cubicBezTo>
                            <a:cubicBezTo>
                              <a:pt x="47" y="52"/>
                              <a:pt x="52" y="52"/>
                              <a:pt x="53" y="52"/>
                            </a:cubicBezTo>
                            <a:cubicBezTo>
                              <a:pt x="53" y="51"/>
                              <a:pt x="53" y="50"/>
                              <a:pt x="54" y="50"/>
                            </a:cubicBezTo>
                            <a:cubicBezTo>
                              <a:pt x="54" y="49"/>
                              <a:pt x="52" y="45"/>
                              <a:pt x="52" y="44"/>
                            </a:cubicBezTo>
                            <a:cubicBezTo>
                              <a:pt x="52" y="44"/>
                              <a:pt x="52" y="44"/>
                              <a:pt x="52" y="44"/>
                            </a:cubicBezTo>
                            <a:cubicBezTo>
                              <a:pt x="53" y="44"/>
                              <a:pt x="57" y="41"/>
                              <a:pt x="57" y="41"/>
                            </a:cubicBezTo>
                            <a:cubicBezTo>
                              <a:pt x="58" y="41"/>
                              <a:pt x="61" y="45"/>
                              <a:pt x="61" y="46"/>
                            </a:cubicBezTo>
                            <a:cubicBezTo>
                              <a:pt x="61" y="46"/>
                              <a:pt x="62" y="46"/>
                              <a:pt x="62" y="46"/>
                            </a:cubicBezTo>
                            <a:cubicBezTo>
                              <a:pt x="63" y="46"/>
                              <a:pt x="63" y="46"/>
                              <a:pt x="63" y="46"/>
                            </a:cubicBezTo>
                            <a:cubicBezTo>
                              <a:pt x="64" y="44"/>
                              <a:pt x="66" y="43"/>
                              <a:pt x="67" y="41"/>
                            </a:cubicBezTo>
                            <a:cubicBezTo>
                              <a:pt x="67" y="41"/>
                              <a:pt x="67" y="41"/>
                              <a:pt x="67" y="41"/>
                            </a:cubicBezTo>
                            <a:cubicBezTo>
                              <a:pt x="68" y="41"/>
                              <a:pt x="72" y="44"/>
                              <a:pt x="72" y="44"/>
                            </a:cubicBezTo>
                            <a:cubicBezTo>
                              <a:pt x="72" y="44"/>
                              <a:pt x="72" y="44"/>
                              <a:pt x="72" y="44"/>
                            </a:cubicBezTo>
                            <a:cubicBezTo>
                              <a:pt x="72" y="45"/>
                              <a:pt x="71" y="49"/>
                              <a:pt x="70" y="50"/>
                            </a:cubicBezTo>
                            <a:cubicBezTo>
                              <a:pt x="71" y="50"/>
                              <a:pt x="71" y="51"/>
                              <a:pt x="72" y="52"/>
                            </a:cubicBezTo>
                            <a:cubicBezTo>
                              <a:pt x="72" y="52"/>
                              <a:pt x="78" y="52"/>
                              <a:pt x="78" y="53"/>
                            </a:cubicBezTo>
                            <a:lnTo>
                              <a:pt x="78" y="59"/>
                            </a:lnTo>
                            <a:close/>
                            <a:moveTo>
                              <a:pt x="62" y="10"/>
                            </a:moveTo>
                            <a:cubicBezTo>
                              <a:pt x="59" y="10"/>
                              <a:pt x="57" y="12"/>
                              <a:pt x="57" y="15"/>
                            </a:cubicBezTo>
                            <a:cubicBezTo>
                              <a:pt x="57" y="18"/>
                              <a:pt x="59" y="20"/>
                              <a:pt x="62" y="20"/>
                            </a:cubicBezTo>
                            <a:cubicBezTo>
                              <a:pt x="65" y="20"/>
                              <a:pt x="67" y="18"/>
                              <a:pt x="67" y="15"/>
                            </a:cubicBezTo>
                            <a:cubicBezTo>
                              <a:pt x="67" y="12"/>
                              <a:pt x="65" y="10"/>
                              <a:pt x="62" y="10"/>
                            </a:cubicBezTo>
                            <a:close/>
                            <a:moveTo>
                              <a:pt x="62" y="51"/>
                            </a:moveTo>
                            <a:cubicBezTo>
                              <a:pt x="59" y="51"/>
                              <a:pt x="57" y="53"/>
                              <a:pt x="57" y="56"/>
                            </a:cubicBezTo>
                            <a:cubicBezTo>
                              <a:pt x="57" y="59"/>
                              <a:pt x="59" y="61"/>
                              <a:pt x="62" y="61"/>
                            </a:cubicBezTo>
                            <a:cubicBezTo>
                              <a:pt x="65" y="61"/>
                              <a:pt x="67" y="59"/>
                              <a:pt x="67" y="56"/>
                            </a:cubicBezTo>
                            <a:cubicBezTo>
                              <a:pt x="67" y="53"/>
                              <a:pt x="65" y="51"/>
                              <a:pt x="62" y="51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200"/>
                      </a:p>
                    </p:txBody>
                  </p:sp>
                </p:grpSp>
              </p:grpSp>
              <p:grpSp>
                <p:nvGrpSpPr>
                  <p:cNvPr id="20" name="Groupe 37"/>
                  <p:cNvGrpSpPr>
                    <a:grpSpLocks/>
                  </p:cNvGrpSpPr>
                  <p:nvPr/>
                </p:nvGrpSpPr>
                <p:grpSpPr bwMode="auto">
                  <a:xfrm>
                    <a:off x="892505" y="3827949"/>
                    <a:ext cx="1299140" cy="1599401"/>
                    <a:chOff x="757391" y="3701811"/>
                    <a:chExt cx="1299140" cy="1599401"/>
                  </a:xfrm>
                </p:grpSpPr>
                <p:grpSp>
                  <p:nvGrpSpPr>
                    <p:cNvPr id="21" name="Groupe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7391" y="3701811"/>
                      <a:ext cx="1299140" cy="1599401"/>
                      <a:chOff x="757391" y="3701811"/>
                      <a:chExt cx="1299140" cy="1599401"/>
                    </a:xfrm>
                  </p:grpSpPr>
                  <p:grpSp>
                    <p:nvGrpSpPr>
                      <p:cNvPr id="23" name="Group 1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57391" y="3701811"/>
                        <a:ext cx="1219233" cy="1167348"/>
                        <a:chOff x="3287425" y="1417883"/>
                        <a:chExt cx="648499" cy="649042"/>
                      </a:xfrm>
                    </p:grpSpPr>
                    <p:sp>
                      <p:nvSpPr>
                        <p:cNvPr id="27" name="Oval 5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87364" y="1417657"/>
                          <a:ext cx="648512" cy="64959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00" b="1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28" name="Oval 5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362517" y="1492678"/>
                          <a:ext cx="498206" cy="499552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00" b="1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p:txBody>
                    </p:sp>
                  </p:grpSp>
                  <p:grpSp>
                    <p:nvGrpSpPr>
                      <p:cNvPr id="24" name="Groupe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5742" y="3952593"/>
                        <a:ext cx="1000789" cy="1348619"/>
                        <a:chOff x="1471019" y="4091417"/>
                        <a:chExt cx="814800" cy="1161237"/>
                      </a:xfrm>
                    </p:grpSpPr>
                    <p:pic>
                      <p:nvPicPr>
                        <p:cNvPr id="25" name="Picture 6" descr="http://flaticons.net/icons/Landmark/Leaning%20Tower%20Of%20Pisa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-324517">
                          <a:off x="1574676" y="4091417"/>
                          <a:ext cx="509960" cy="5099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26" name="Arc 5"/>
                        <p:cNvSpPr/>
                        <p:nvPr/>
                      </p:nvSpPr>
                      <p:spPr>
                        <a:xfrm rot="17843763">
                          <a:off x="1490662" y="4458269"/>
                          <a:ext cx="775008" cy="814298"/>
                        </a:xfrm>
                        <a:prstGeom prst="arc">
                          <a:avLst>
                            <a:gd name="adj1" fmla="val 16200000"/>
                            <a:gd name="adj2" fmla="val 35204"/>
                          </a:avLst>
                        </a:prstGeom>
                        <a:ln>
                          <a:solidFill>
                            <a:schemeClr val="bg1"/>
                          </a:solidFill>
                        </a:ln>
                        <a:effectLst/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200"/>
                        </a:p>
                      </p:txBody>
                    </p:sp>
                  </p:grpSp>
                </p:grpSp>
                <p:sp>
                  <p:nvSpPr>
                    <p:cNvPr id="22" name="Carré corné 21"/>
                    <p:cNvSpPr/>
                    <p:nvPr/>
                  </p:nvSpPr>
                  <p:spPr>
                    <a:xfrm>
                      <a:off x="1008113" y="4149057"/>
                      <a:ext cx="323865" cy="198427"/>
                    </a:xfrm>
                    <a:prstGeom prst="foldedCorner">
                      <a:avLst>
                        <a:gd name="adj" fmla="val 37878"/>
                      </a:avLst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200"/>
                    </a:p>
                  </p:txBody>
                </p:sp>
              </p:grpSp>
            </p:grpSp>
          </p:grpSp>
        </p:grpSp>
        <p:sp>
          <p:nvSpPr>
            <p:cNvPr id="65" name="Rectangle 64"/>
            <p:cNvSpPr/>
            <p:nvPr/>
          </p:nvSpPr>
          <p:spPr>
            <a:xfrm>
              <a:off x="3563938" y="2538413"/>
              <a:ext cx="4824412" cy="24574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6" name="ZoneTexte 66"/>
            <p:cNvSpPr txBox="1">
              <a:spLocks noChangeArrowheads="1"/>
            </p:cNvSpPr>
            <p:nvPr/>
          </p:nvSpPr>
          <p:spPr bwMode="auto">
            <a:xfrm>
              <a:off x="3919655" y="3128964"/>
              <a:ext cx="1301512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200" b="1">
                  <a:solidFill>
                    <a:srgbClr val="FF0000"/>
                  </a:solidFill>
                </a:rPr>
                <a:t>Communication</a:t>
              </a:r>
            </a:p>
            <a:p>
              <a:pPr algn="ctr"/>
              <a:r>
                <a:rPr lang="en-US" altLang="fr-FR" sz="1200" b="1">
                  <a:solidFill>
                    <a:srgbClr val="FF0000"/>
                  </a:solidFill>
                </a:rPr>
                <a:t>Interoperability</a:t>
              </a:r>
            </a:p>
          </p:txBody>
        </p:sp>
        <p:sp>
          <p:nvSpPr>
            <p:cNvPr id="67" name="ZoneTexte 70"/>
            <p:cNvSpPr txBox="1">
              <a:spLocks noChangeArrowheads="1"/>
            </p:cNvSpPr>
            <p:nvPr/>
          </p:nvSpPr>
          <p:spPr bwMode="auto">
            <a:xfrm>
              <a:off x="5528519" y="3763962"/>
              <a:ext cx="1282599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200" b="1">
                  <a:solidFill>
                    <a:srgbClr val="FF0000"/>
                  </a:solidFill>
                </a:rPr>
                <a:t>Data</a:t>
              </a:r>
            </a:p>
            <a:p>
              <a:pPr algn="ctr"/>
              <a:r>
                <a:rPr lang="en-US" altLang="fr-FR" sz="1200" b="1">
                  <a:solidFill>
                    <a:srgbClr val="FF0000"/>
                  </a:solidFill>
                </a:rPr>
                <a:t>Interoperability</a:t>
              </a:r>
            </a:p>
          </p:txBody>
        </p:sp>
        <p:sp>
          <p:nvSpPr>
            <p:cNvPr id="68" name="ZoneTexte 71"/>
            <p:cNvSpPr txBox="1">
              <a:spLocks noChangeArrowheads="1"/>
            </p:cNvSpPr>
            <p:nvPr/>
          </p:nvSpPr>
          <p:spPr bwMode="auto">
            <a:xfrm>
              <a:off x="7147071" y="3160712"/>
              <a:ext cx="915696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200" b="1">
                  <a:solidFill>
                    <a:srgbClr val="FF0000"/>
                  </a:solidFill>
                </a:rPr>
                <a:t>Semantic</a:t>
              </a:r>
              <a:br>
                <a:rPr lang="en-US" altLang="fr-FR" sz="1200" b="1">
                  <a:solidFill>
                    <a:srgbClr val="FF0000"/>
                  </a:solidFill>
                </a:rPr>
              </a:br>
              <a:r>
                <a:rPr lang="en-US" altLang="fr-FR" sz="1200" b="1">
                  <a:solidFill>
                    <a:srgbClr val="FF0000"/>
                  </a:solidFill>
                </a:rPr>
                <a:t>Reasoning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37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5800" y="5038725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EXAMPLE : ROLE OF ONEM2M IN SMART CITIES</a:t>
            </a:r>
          </a:p>
        </p:txBody>
      </p:sp>
    </p:spTree>
    <p:extLst>
      <p:ext uri="{BB962C8B-B14F-4D97-AF65-F5344CB8AC3E}">
        <p14:creationId xmlns:p14="http://schemas.microsoft.com/office/powerpoint/2010/main" val="320039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findings/trends</a:t>
            </a:r>
            <a:br>
              <a:rPr lang="en-US"/>
            </a:br>
            <a:r>
              <a:rPr lang="en-US"/>
              <a:t>«City 2.0»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sz="2400"/>
              <a:t>Smart city platforms bring significant efficiencies when the number of applications grows</a:t>
            </a:r>
          </a:p>
          <a:p>
            <a:pPr lvl="1"/>
            <a:r>
              <a:rPr lang="en-US" sz="2000"/>
              <a:t>Shared data</a:t>
            </a:r>
          </a:p>
          <a:p>
            <a:pPr lvl="1"/>
            <a:r>
              <a:rPr lang="en-US" sz="2000"/>
              <a:t>Single API set and data formats are beneficial for developers</a:t>
            </a:r>
          </a:p>
          <a:p>
            <a:r>
              <a:rPr lang="en-US" sz="2400"/>
              <a:t>Initial cost of platform investment tends to be marginal compared to economies of scale, OPEX options can alleviate initial costs</a:t>
            </a:r>
          </a:p>
          <a:p>
            <a:r>
              <a:rPr lang="en-US" sz="2400"/>
              <a:t>Connectivity, plenty to chose from</a:t>
            </a:r>
          </a:p>
          <a:p>
            <a:r>
              <a:rPr lang="en-US" sz="2400"/>
              <a:t>Machine learning and analytics create great benefits (e.g. traffic management, parking management)</a:t>
            </a:r>
          </a:p>
          <a:p>
            <a:r>
              <a:rPr lang="en-US" sz="2400"/>
              <a:t>Living labs for research and innovation</a:t>
            </a:r>
          </a:p>
          <a:p>
            <a:r>
              <a:rPr lang="en-US" sz="2400"/>
              <a:t>Open standards are crucial for sustainable success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431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Titre 2"/>
          <p:cNvSpPr>
            <a:spLocks noGrp="1"/>
          </p:cNvSpPr>
          <p:nvPr>
            <p:ph type="title"/>
          </p:nvPr>
        </p:nvSpPr>
        <p:spPr>
          <a:xfrm>
            <a:off x="76200" y="85725"/>
            <a:ext cx="8580437" cy="8651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z="3200" dirty="0" err="1"/>
              <a:t>Nearly</a:t>
            </a:r>
            <a:r>
              <a:rPr lang="fr-FR" altLang="fr-FR" sz="3200" dirty="0"/>
              <a:t> 40% of </a:t>
            </a:r>
            <a:r>
              <a:rPr lang="fr-FR" altLang="fr-FR" sz="3200" dirty="0" err="1"/>
              <a:t>economic</a:t>
            </a:r>
            <a:r>
              <a:rPr lang="fr-FR" altLang="fr-FR" sz="3200" dirty="0"/>
              <a:t> impact </a:t>
            </a:r>
            <a:r>
              <a:rPr lang="fr-FR" altLang="fr-FR" sz="3200" dirty="0" err="1"/>
              <a:t>requires</a:t>
            </a:r>
            <a:r>
              <a:rPr lang="fr-FR" altLang="fr-FR" sz="3200" dirty="0"/>
              <a:t> </a:t>
            </a:r>
            <a:r>
              <a:rPr lang="fr-FR" altLang="fr-FR" sz="3200" dirty="0" err="1"/>
              <a:t>interoperability</a:t>
            </a:r>
            <a:r>
              <a:rPr lang="fr-FR" altLang="fr-FR" sz="3200" dirty="0"/>
              <a:t> </a:t>
            </a:r>
            <a:r>
              <a:rPr lang="fr-FR" altLang="fr-FR" sz="3200" dirty="0" err="1"/>
              <a:t>between</a:t>
            </a:r>
            <a:r>
              <a:rPr lang="fr-FR" altLang="fr-FR" sz="3200" dirty="0"/>
              <a:t> </a:t>
            </a:r>
            <a:r>
              <a:rPr lang="fr-FR" altLang="fr-FR" sz="3200" dirty="0" err="1"/>
              <a:t>IoT</a:t>
            </a:r>
            <a:r>
              <a:rPr lang="fr-FR" altLang="fr-FR" sz="3200" dirty="0"/>
              <a:t> </a:t>
            </a:r>
            <a:r>
              <a:rPr lang="fr-FR" altLang="fr-FR" sz="3200" dirty="0" err="1"/>
              <a:t>systems</a:t>
            </a:r>
            <a:endParaRPr lang="fr-FR" altLang="fr-FR" sz="3200" dirty="0"/>
          </a:p>
        </p:txBody>
      </p:sp>
      <p:pic>
        <p:nvPicPr>
          <p:cNvPr id="53" name="Picture 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7474"/>
            <a:ext cx="7772400" cy="508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791200" y="6104737"/>
            <a:ext cx="183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McKinsey</a:t>
            </a:r>
          </a:p>
        </p:txBody>
      </p:sp>
    </p:spTree>
    <p:extLst>
      <p:ext uri="{BB962C8B-B14F-4D97-AF65-F5344CB8AC3E}">
        <p14:creationId xmlns:p14="http://schemas.microsoft.com/office/powerpoint/2010/main" val="7336679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Vision for building smart </a:t>
            </a:r>
            <a:r>
              <a:rPr lang="fr-FR" dirty="0" err="1"/>
              <a:t>cities</a:t>
            </a:r>
            <a:endParaRPr lang="en-US" dirty="0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5402263" y="2198688"/>
            <a:ext cx="887412" cy="86677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69686" tIns="34843" rIns="69686" bIns="34843"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402263" y="4060825"/>
            <a:ext cx="887412" cy="865188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69686" tIns="34843" rIns="69686" bIns="34843"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948363" y="3130550"/>
            <a:ext cx="889000" cy="8636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69686" tIns="34843" rIns="69686" bIns="34843"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Oval 5"/>
          <p:cNvSpPr/>
          <p:nvPr/>
        </p:nvSpPr>
        <p:spPr>
          <a:xfrm>
            <a:off x="4876800" y="2949575"/>
            <a:ext cx="1257300" cy="1225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en-US" sz="9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Oval 6"/>
          <p:cNvSpPr/>
          <p:nvPr/>
        </p:nvSpPr>
        <p:spPr>
          <a:xfrm>
            <a:off x="6081713" y="1920875"/>
            <a:ext cx="2524125" cy="6207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anchor="ctr"/>
          <a:lstStyle/>
          <a:p>
            <a:pPr algn="ctr">
              <a:defRPr/>
            </a:pPr>
            <a:r>
              <a:rPr lang="en-US" dirty="0"/>
              <a:t>2. Digitalize and «</a:t>
            </a:r>
            <a:r>
              <a:rPr lang="en-US" dirty="0" err="1"/>
              <a:t>sensorise</a:t>
            </a:r>
            <a:r>
              <a:rPr lang="en-US" dirty="0"/>
              <a:t>»</a:t>
            </a:r>
          </a:p>
        </p:txBody>
      </p:sp>
      <p:sp>
        <p:nvSpPr>
          <p:cNvPr id="9" name="Oval 8"/>
          <p:cNvSpPr/>
          <p:nvPr/>
        </p:nvSpPr>
        <p:spPr>
          <a:xfrm>
            <a:off x="6081713" y="4524374"/>
            <a:ext cx="2528887" cy="9620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anchor="ctr"/>
          <a:lstStyle/>
          <a:p>
            <a:pPr algn="ctr">
              <a:defRPr/>
            </a:pPr>
            <a:r>
              <a:rPr lang="en-US" dirty="0"/>
              <a:t>4. Expand the vision, </a:t>
            </a:r>
            <a:r>
              <a:rPr lang="en-US" u="sng" dirty="0"/>
              <a:t>Integrate</a:t>
            </a:r>
            <a:r>
              <a:rPr lang="en-US" dirty="0"/>
              <a:t> and </a:t>
            </a:r>
            <a:r>
              <a:rPr lang="en-US" u="sng" dirty="0"/>
              <a:t>Innovate</a:t>
            </a:r>
          </a:p>
        </p:txBody>
      </p:sp>
      <p:sp>
        <p:nvSpPr>
          <p:cNvPr id="10" name="Oval 7"/>
          <p:cNvSpPr/>
          <p:nvPr/>
        </p:nvSpPr>
        <p:spPr>
          <a:xfrm>
            <a:off x="6734175" y="3251200"/>
            <a:ext cx="2203450" cy="622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anchor="ctr"/>
          <a:lstStyle/>
          <a:p>
            <a:pPr algn="ctr">
              <a:defRPr/>
            </a:pPr>
            <a:r>
              <a:rPr lang="en-US" dirty="0"/>
              <a:t>3. Build Dashboards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62525" y="3252788"/>
            <a:ext cx="11811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686" tIns="34843" rIns="69686" bIns="34843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Trebuchet MS" pitchFamily="34" charset="0"/>
              </a:rPr>
              <a:t>1. Build a vision</a:t>
            </a:r>
          </a:p>
        </p:txBody>
      </p:sp>
      <p:pic>
        <p:nvPicPr>
          <p:cNvPr id="12" name="Picture 8" descr="fs_gfx_smart-cities-concepts-v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1819275"/>
            <a:ext cx="35147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droite 12"/>
          <p:cNvSpPr/>
          <p:nvPr/>
        </p:nvSpPr>
        <p:spPr>
          <a:xfrm>
            <a:off x="3886200" y="336804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715000" y="5943600"/>
            <a:ext cx="3328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Source: </a:t>
            </a:r>
            <a:r>
              <a:rPr lang="fr-FR" sz="1100" dirty="0" err="1"/>
              <a:t>Based</a:t>
            </a:r>
            <a:r>
              <a:rPr lang="fr-FR" sz="1100" dirty="0"/>
              <a:t> on discussions </a:t>
            </a:r>
            <a:r>
              <a:rPr lang="fr-FR" sz="1100" dirty="0" err="1"/>
              <a:t>with</a:t>
            </a:r>
            <a:r>
              <a:rPr lang="fr-FR" sz="1100" dirty="0"/>
              <a:t> Dr. Martin Serrano,  </a:t>
            </a:r>
          </a:p>
          <a:p>
            <a:r>
              <a:rPr lang="fr-FR" sz="1100" dirty="0"/>
              <a:t>OASC  and Insight centre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Integration</a:t>
            </a:r>
            <a:r>
              <a:rPr lang="fr-FR" dirty="0"/>
              <a:t> challenge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3124200" cy="35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52600" y="5943600"/>
            <a:ext cx="31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CRYSTAL </a:t>
            </a:r>
            <a:r>
              <a:rPr lang="fr-FR" dirty="0" err="1"/>
              <a:t>project</a:t>
            </a:r>
            <a:r>
              <a:rPr lang="fr-FR" dirty="0"/>
              <a:t>/Philips</a:t>
            </a:r>
            <a:endParaRPr lang="en-US" dirty="0"/>
          </a:p>
        </p:txBody>
      </p:sp>
      <p:grpSp>
        <p:nvGrpSpPr>
          <p:cNvPr id="37" name="Groupe 36"/>
          <p:cNvGrpSpPr/>
          <p:nvPr/>
        </p:nvGrpSpPr>
        <p:grpSpPr>
          <a:xfrm>
            <a:off x="4572000" y="2514600"/>
            <a:ext cx="5689600" cy="3238759"/>
            <a:chOff x="4551363" y="1081088"/>
            <a:chExt cx="6319837" cy="3534219"/>
          </a:xfrm>
        </p:grpSpPr>
        <p:sp>
          <p:nvSpPr>
            <p:cNvPr id="19" name="ZoneTexte 9"/>
            <p:cNvSpPr txBox="1">
              <a:spLocks noChangeArrowheads="1"/>
            </p:cNvSpPr>
            <p:nvPr/>
          </p:nvSpPr>
          <p:spPr bwMode="auto">
            <a:xfrm>
              <a:off x="6248400" y="3910014"/>
              <a:ext cx="2336461" cy="705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rebuchet MS" pitchFamily="34" charset="0"/>
                </a:rPr>
                <a:t>Platform based integration</a:t>
              </a:r>
              <a:endParaRPr lang="en-US" sz="1200" dirty="0">
                <a:latin typeface="Trebuchet MS" pitchFamily="34" charset="0"/>
              </a:endParaRPr>
            </a:p>
            <a:p>
              <a:r>
                <a:rPr lang="en-US" sz="1200" dirty="0">
                  <a:latin typeface="Trebuchet MS" pitchFamily="34" charset="0"/>
                </a:rPr>
                <a:t>Based on open standards</a:t>
              </a:r>
            </a:p>
            <a:p>
              <a:endParaRPr lang="en-US" sz="1200" dirty="0">
                <a:latin typeface="Trebuchet MS" pitchFamily="34" charset="0"/>
              </a:endParaRPr>
            </a:p>
          </p:txBody>
        </p:sp>
        <p:grpSp>
          <p:nvGrpSpPr>
            <p:cNvPr id="20" name="Groupe 22"/>
            <p:cNvGrpSpPr>
              <a:grpSpLocks/>
            </p:cNvGrpSpPr>
            <p:nvPr/>
          </p:nvGrpSpPr>
          <p:grpSpPr bwMode="auto">
            <a:xfrm>
              <a:off x="5580063" y="1081088"/>
              <a:ext cx="3408362" cy="2794000"/>
              <a:chOff x="930349" y="1512000"/>
              <a:chExt cx="7283303" cy="4896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2768985" y="1512000"/>
                <a:ext cx="1713119" cy="48960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Home</a:t>
                </a:r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4631366" y="1512000"/>
                <a:ext cx="1709728" cy="48960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Energy</a:t>
                </a:r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6500533" y="1512000"/>
                <a:ext cx="1713119" cy="48960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Health</a:t>
                </a: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930349" y="1512000"/>
                <a:ext cx="1713119" cy="48960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US" sz="70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Automotive</a:t>
                </a: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978196" y="3672000"/>
                <a:ext cx="7187609" cy="6480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Communication Devices &amp; Hardware</a:t>
                </a:r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978196" y="4464000"/>
                <a:ext cx="7187609" cy="648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Communication Technologies &amp; Protocols</a:t>
                </a: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978197" y="1656000"/>
                <a:ext cx="1616148" cy="10800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28" name="Rectangle à coins arrondis 27"/>
              <p:cNvSpPr/>
              <p:nvPr/>
            </p:nvSpPr>
            <p:spPr>
              <a:xfrm>
                <a:off x="6549657" y="1656000"/>
                <a:ext cx="1616148" cy="10800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29" name="Rectangle à coins arrondis 28"/>
              <p:cNvSpPr/>
              <p:nvPr/>
            </p:nvSpPr>
            <p:spPr>
              <a:xfrm>
                <a:off x="4678327" y="1656000"/>
                <a:ext cx="1616148" cy="10800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2817629" y="1656000"/>
                <a:ext cx="1616148" cy="10800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978195" y="2880000"/>
                <a:ext cx="7200000" cy="648000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Common Service Layer</a:t>
                </a:r>
              </a:p>
            </p:txBody>
          </p:sp>
          <p:sp>
            <p:nvSpPr>
              <p:cNvPr id="32" name="Rectangle à coins arrondis 31"/>
              <p:cNvSpPr/>
              <p:nvPr/>
            </p:nvSpPr>
            <p:spPr>
              <a:xfrm>
                <a:off x="978196" y="5256000"/>
                <a:ext cx="7187609" cy="648000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Communication Networks</a:t>
                </a:r>
              </a:p>
            </p:txBody>
          </p:sp>
        </p:grp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5246688" y="1235075"/>
              <a:ext cx="14351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Automotive</a:t>
              </a:r>
              <a:br>
                <a:rPr lang="en-US" sz="1100"/>
              </a:br>
              <a:r>
                <a:rPr lang="en-US" sz="1100"/>
                <a:t>Applications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4551363" y="1230313"/>
              <a:ext cx="45720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Home</a:t>
              </a:r>
              <a:br>
                <a:rPr lang="en-US" sz="1100"/>
              </a:br>
              <a:r>
                <a:rPr lang="en-US" sz="1100"/>
                <a:t>Applications</a:t>
              </a: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5424488" y="1209675"/>
              <a:ext cx="45720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Energy</a:t>
              </a:r>
              <a:br>
                <a:rPr lang="en-US" sz="1100"/>
              </a:br>
              <a:r>
                <a:rPr lang="en-US" sz="1100"/>
                <a:t>Applications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99200" y="1235075"/>
              <a:ext cx="4572000" cy="43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/>
                <a:t>e-Health</a:t>
              </a:r>
              <a:br>
                <a:rPr lang="en-US" sz="1050"/>
              </a:br>
              <a:r>
                <a:rPr lang="en-US" sz="1050"/>
                <a:t>Applications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Semantic</a:t>
            </a:r>
            <a:r>
              <a:rPr lang="fr-FR" dirty="0"/>
              <a:t> </a:t>
            </a:r>
            <a:r>
              <a:rPr lang="fr-FR" dirty="0" err="1"/>
              <a:t>interop</a:t>
            </a:r>
            <a:r>
              <a:rPr lang="fr-FR" dirty="0"/>
              <a:t> challenge</a:t>
            </a:r>
            <a:endParaRPr lang="en-US" dirty="0"/>
          </a:p>
        </p:txBody>
      </p:sp>
      <p:grpSp>
        <p:nvGrpSpPr>
          <p:cNvPr id="64" name="Groupe 63"/>
          <p:cNvGrpSpPr/>
          <p:nvPr/>
        </p:nvGrpSpPr>
        <p:grpSpPr>
          <a:xfrm>
            <a:off x="152400" y="1752600"/>
            <a:ext cx="8001000" cy="4114801"/>
            <a:chOff x="0" y="836613"/>
            <a:chExt cx="9144000" cy="497046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908175" y="981075"/>
              <a:ext cx="3600450" cy="1204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cs typeface="Arial" charset="0"/>
                </a:rPr>
                <a:t>Common Service layer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173038" y="1192213"/>
              <a:ext cx="219075" cy="2127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288925" y="1343025"/>
              <a:ext cx="220663" cy="2127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406400" y="1493838"/>
              <a:ext cx="219075" cy="211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522288" y="1643063"/>
              <a:ext cx="219075" cy="2127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2" name="ZoneTexte 31"/>
            <p:cNvSpPr txBox="1">
              <a:spLocks noChangeArrowheads="1"/>
            </p:cNvSpPr>
            <p:nvPr/>
          </p:nvSpPr>
          <p:spPr bwMode="auto">
            <a:xfrm>
              <a:off x="0" y="836613"/>
              <a:ext cx="6921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things</a:t>
              </a:r>
            </a:p>
          </p:txBody>
        </p:sp>
        <p:sp>
          <p:nvSpPr>
            <p:cNvPr id="43" name="Ellipse 42"/>
            <p:cNvSpPr/>
            <p:nvPr/>
          </p:nvSpPr>
          <p:spPr>
            <a:xfrm>
              <a:off x="1930400" y="1263650"/>
              <a:ext cx="219075" cy="2127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2046288" y="1414463"/>
              <a:ext cx="220662" cy="2127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2163763" y="1563688"/>
              <a:ext cx="219075" cy="2127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2279650" y="1714500"/>
              <a:ext cx="219075" cy="212725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7" name="ZoneTexte 31"/>
            <p:cNvSpPr txBox="1">
              <a:spLocks noChangeArrowheads="1"/>
            </p:cNvSpPr>
            <p:nvPr/>
          </p:nvSpPr>
          <p:spPr bwMode="auto">
            <a:xfrm>
              <a:off x="1908175" y="981075"/>
              <a:ext cx="2001838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Things representation</a:t>
              </a:r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2398713" y="1903413"/>
              <a:ext cx="0" cy="19859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2398713" y="2682875"/>
              <a:ext cx="385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à coins arrondis 49"/>
            <p:cNvSpPr/>
            <p:nvPr/>
          </p:nvSpPr>
          <p:spPr>
            <a:xfrm>
              <a:off x="2816225" y="2339974"/>
              <a:ext cx="1712232" cy="7080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Data (e.g. temperature)</a:t>
              </a: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2406650" y="3889375"/>
              <a:ext cx="3857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à coins arrondis 51"/>
            <p:cNvSpPr/>
            <p:nvPr/>
          </p:nvSpPr>
          <p:spPr>
            <a:xfrm>
              <a:off x="2827338" y="3533775"/>
              <a:ext cx="1614033" cy="7096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/>
                <a:t>Metadata</a:t>
              </a:r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3498850" y="4243388"/>
              <a:ext cx="0" cy="11350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3514725" y="4657725"/>
              <a:ext cx="384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à coins arrondis 54"/>
            <p:cNvSpPr/>
            <p:nvPr/>
          </p:nvSpPr>
          <p:spPr>
            <a:xfrm>
              <a:off x="3895725" y="4359275"/>
              <a:ext cx="1585913" cy="5683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/>
                <a:t>Semantic description</a:t>
              </a:r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3884613" y="5094288"/>
              <a:ext cx="1597025" cy="7127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Other </a:t>
              </a:r>
              <a:r>
                <a:rPr lang="en-US" sz="1100" dirty="0" err="1"/>
                <a:t>metada</a:t>
              </a:r>
              <a:r>
                <a:rPr lang="en-US" sz="1100" dirty="0"/>
                <a:t> (e.g. digital right management and privacy related)</a:t>
              </a: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>
              <a:off x="3498850" y="5378450"/>
              <a:ext cx="3857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755650" y="1547813"/>
              <a:ext cx="1147763" cy="9525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15263" y="3573463"/>
              <a:ext cx="1328737" cy="179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" name="Connecteur droit 59"/>
            <p:cNvCxnSpPr/>
            <p:nvPr/>
          </p:nvCxnSpPr>
          <p:spPr>
            <a:xfrm>
              <a:off x="5508625" y="4581525"/>
              <a:ext cx="2376488" cy="0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41"/>
            <p:cNvSpPr txBox="1">
              <a:spLocks noChangeArrowheads="1"/>
            </p:cNvSpPr>
            <p:nvPr/>
          </p:nvSpPr>
          <p:spPr bwMode="auto">
            <a:xfrm>
              <a:off x="6084888" y="4581525"/>
              <a:ext cx="13509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instantiates</a:t>
              </a:r>
            </a:p>
          </p:txBody>
        </p:sp>
        <p:sp>
          <p:nvSpPr>
            <p:cNvPr id="62" name="ZoneTexte 42"/>
            <p:cNvSpPr txBox="1">
              <a:spLocks noChangeArrowheads="1"/>
            </p:cNvSpPr>
            <p:nvPr/>
          </p:nvSpPr>
          <p:spPr bwMode="auto">
            <a:xfrm>
              <a:off x="7763772" y="3141663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err="1"/>
                <a:t>ontology</a:t>
              </a:r>
              <a:endParaRPr lang="en-US" dirty="0"/>
            </a:p>
          </p:txBody>
        </p:sp>
        <p:sp>
          <p:nvSpPr>
            <p:cNvPr id="63" name="ZoneTexte 43"/>
            <p:cNvSpPr txBox="1">
              <a:spLocks noChangeArrowheads="1"/>
            </p:cNvSpPr>
            <p:nvPr/>
          </p:nvSpPr>
          <p:spPr bwMode="auto">
            <a:xfrm>
              <a:off x="725488" y="1512888"/>
              <a:ext cx="12747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represents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990600" y="5943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Discovery</a:t>
            </a:r>
            <a:r>
              <a:rPr lang="fr-FR" sz="2800" b="1" dirty="0"/>
              <a:t> – </a:t>
            </a:r>
            <a:r>
              <a:rPr lang="fr-FR" sz="2800" b="1" dirty="0" err="1"/>
              <a:t>Consistency</a:t>
            </a:r>
            <a:r>
              <a:rPr lang="fr-FR" sz="2800" b="1" dirty="0"/>
              <a:t> – </a:t>
            </a:r>
            <a:r>
              <a:rPr lang="fr-FR" sz="2800" b="1" dirty="0" err="1"/>
              <a:t>Scalability</a:t>
            </a:r>
            <a:r>
              <a:rPr lang="fr-FR" sz="2800" b="1" dirty="0"/>
              <a:t> - </a:t>
            </a:r>
            <a:r>
              <a:rPr lang="fr-FR" sz="2800" b="1" dirty="0" err="1"/>
              <a:t>Efficiency</a:t>
            </a:r>
            <a:endParaRPr lang="en-US" sz="28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7345281" y="2133600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Source: AIOTI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Innovation challenge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391009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1150620" y="3276600"/>
            <a:ext cx="3421380" cy="1143000"/>
            <a:chOff x="6858000" y="1981200"/>
            <a:chExt cx="2090704" cy="609600"/>
          </a:xfrm>
        </p:grpSpPr>
        <p:sp>
          <p:nvSpPr>
            <p:cNvPr id="4" name="Rectangle 3"/>
            <p:cNvSpPr/>
            <p:nvPr/>
          </p:nvSpPr>
          <p:spPr>
            <a:xfrm>
              <a:off x="6858000" y="1981200"/>
              <a:ext cx="19050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858000" y="2057400"/>
              <a:ext cx="2090704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How do I address </a:t>
              </a:r>
            </a:p>
            <a:p>
              <a:r>
                <a:rPr lang="en-US" b="1"/>
                <a:t>the needs of app developers</a:t>
              </a:r>
            </a:p>
          </p:txBody>
        </p:sp>
      </p:grp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4686300" y="2484437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/>
              <a:t>App developers focus on app logic: use of Restful APIs</a:t>
            </a:r>
          </a:p>
          <a:p>
            <a:r>
              <a:rPr lang="en-US" sz="2000"/>
              <a:t>Hide WAN and Area Network technologies specificities (interworking exposed as a service by the platform)</a:t>
            </a:r>
          </a:p>
          <a:p>
            <a:r>
              <a:rPr lang="en-US" sz="2000"/>
              <a:t>Free access to city open data</a:t>
            </a:r>
          </a:p>
          <a:p>
            <a:pPr lvl="1"/>
            <a:r>
              <a:rPr lang="en-US" sz="1600"/>
              <a:t>Controlled access to other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oneTransport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518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6172200"/>
            <a:ext cx="195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</a:t>
            </a:r>
            <a:r>
              <a:rPr lang="fr-FR"/>
              <a:t>: Interdigital</a:t>
            </a:r>
          </a:p>
        </p:txBody>
      </p:sp>
    </p:spTree>
    <p:extLst>
      <p:ext uri="{BB962C8B-B14F-4D97-AF65-F5344CB8AC3E}">
        <p14:creationId xmlns:p14="http://schemas.microsoft.com/office/powerpoint/2010/main" val="419698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requirements for smart city </a:t>
            </a:r>
            <a:r>
              <a:rPr lang="en-US" dirty="0" err="1"/>
              <a:t>IoT</a:t>
            </a:r>
            <a:r>
              <a:rPr lang="en-US" dirty="0"/>
              <a:t> platform</a:t>
            </a:r>
          </a:p>
        </p:txBody>
      </p:sp>
      <p:grpSp>
        <p:nvGrpSpPr>
          <p:cNvPr id="3" name="Groupe 16"/>
          <p:cNvGrpSpPr/>
          <p:nvPr/>
        </p:nvGrpSpPr>
        <p:grpSpPr>
          <a:xfrm>
            <a:off x="311150" y="1676400"/>
            <a:ext cx="8528051" cy="4724401"/>
            <a:chOff x="311150" y="1220737"/>
            <a:chExt cx="6553884" cy="5192612"/>
          </a:xfrm>
        </p:grpSpPr>
        <p:grpSp>
          <p:nvGrpSpPr>
            <p:cNvPr id="4" name="Group 56"/>
            <p:cNvGrpSpPr/>
            <p:nvPr/>
          </p:nvGrpSpPr>
          <p:grpSpPr>
            <a:xfrm>
              <a:off x="311150" y="1220737"/>
              <a:ext cx="6553884" cy="977900"/>
              <a:chOff x="311150" y="1319213"/>
              <a:chExt cx="8526467" cy="977900"/>
            </a:xfrm>
          </p:grpSpPr>
          <p:sp>
            <p:nvSpPr>
              <p:cNvPr id="6" name="Round Single Corner Rectangle 54"/>
              <p:cNvSpPr/>
              <p:nvPr/>
            </p:nvSpPr>
            <p:spPr>
              <a:xfrm flipH="1">
                <a:off x="311150" y="1319213"/>
                <a:ext cx="1774324" cy="9779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/>
                  <a:t>Horizontal platform </a:t>
                </a:r>
                <a:r>
                  <a:rPr lang="en-US" sz="1600" b="1" u="sng"/>
                  <a:t>for new deployments</a:t>
                </a:r>
              </a:p>
            </p:txBody>
          </p:sp>
          <p:sp>
            <p:nvSpPr>
              <p:cNvPr id="7" name="Round Single Corner Rectangle 55"/>
              <p:cNvSpPr/>
              <p:nvPr/>
            </p:nvSpPr>
            <p:spPr>
              <a:xfrm>
                <a:off x="2141626" y="1319213"/>
                <a:ext cx="6695991" cy="977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Smart city is an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incremental and participatory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journey</a:t>
                </a:r>
              </a:p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New deployments should, where possible,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leverage a converged networks and an horizontal service platform</a:t>
                </a:r>
              </a:p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Open standards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are key to avoid lock-in and master the total cost of ownership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311150" y="2366940"/>
              <a:ext cx="6547454" cy="977900"/>
              <a:chOff x="311150" y="1319213"/>
              <a:chExt cx="8518103" cy="977900"/>
            </a:xfrm>
          </p:grpSpPr>
          <p:sp>
            <p:nvSpPr>
              <p:cNvPr id="9" name="Round Single Corner Rectangle 58"/>
              <p:cNvSpPr/>
              <p:nvPr/>
            </p:nvSpPr>
            <p:spPr>
              <a:xfrm flipH="1">
                <a:off x="311150" y="1319213"/>
                <a:ext cx="1774324" cy="977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dirty="0"/>
                  <a:t>Existing deployments</a:t>
                </a:r>
              </a:p>
            </p:txBody>
          </p:sp>
          <p:sp>
            <p:nvSpPr>
              <p:cNvPr id="10" name="Round Single Corner Rectangle 61"/>
              <p:cNvSpPr/>
              <p:nvPr/>
            </p:nvSpPr>
            <p:spPr>
              <a:xfrm>
                <a:off x="2133262" y="1319213"/>
                <a:ext cx="6695991" cy="9779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Do not disrupt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existing “vertical deployment” but seek opportunities for an integration path with an horizontal approach</a:t>
                </a:r>
              </a:p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 value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through smash-ups and open data </a:t>
                </a:r>
              </a:p>
            </p:txBody>
          </p:sp>
        </p:grpSp>
        <p:grpSp>
          <p:nvGrpSpPr>
            <p:cNvPr id="8" name="Group 62"/>
            <p:cNvGrpSpPr/>
            <p:nvPr/>
          </p:nvGrpSpPr>
          <p:grpSpPr>
            <a:xfrm>
              <a:off x="311150" y="3513142"/>
              <a:ext cx="6553884" cy="1225170"/>
              <a:chOff x="311150" y="1319213"/>
              <a:chExt cx="8526462" cy="1045274"/>
            </a:xfrm>
          </p:grpSpPr>
          <p:sp>
            <p:nvSpPr>
              <p:cNvPr id="12" name="Round Single Corner Rectangle 63"/>
              <p:cNvSpPr/>
              <p:nvPr/>
            </p:nvSpPr>
            <p:spPr>
              <a:xfrm flipH="1">
                <a:off x="311150" y="1319213"/>
                <a:ext cx="1774324" cy="10452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dirty="0"/>
                  <a:t>Participatory</a:t>
                </a:r>
                <a:r>
                  <a:rPr lang="en-US" sz="1600" b="1" dirty="0"/>
                  <a:t> and </a:t>
                </a:r>
                <a:r>
                  <a:rPr lang="en-US" sz="1600" b="1" u="sng" dirty="0"/>
                  <a:t>innovative</a:t>
                </a:r>
                <a:r>
                  <a:rPr lang="en-US" sz="1600" b="1" dirty="0"/>
                  <a:t> approach</a:t>
                </a:r>
              </a:p>
            </p:txBody>
          </p:sp>
          <p:sp>
            <p:nvSpPr>
              <p:cNvPr id="13" name="Round Single Corner Rectangle 64"/>
              <p:cNvSpPr/>
              <p:nvPr/>
            </p:nvSpPr>
            <p:spPr>
              <a:xfrm>
                <a:off x="2141621" y="1319213"/>
                <a:ext cx="6695991" cy="10452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Surveys</a:t>
                </a:r>
              </a:p>
              <a:p>
                <a:pPr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Address </a:t>
                </a:r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needs for innovation</a:t>
                </a: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through app development:</a:t>
                </a:r>
              </a:p>
              <a:p>
                <a:pPr lvl="1"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APIs</a:t>
                </a:r>
              </a:p>
              <a:p>
                <a:pPr lvl="1" indent="112713"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Access to, eventually semantically enriched, Open data</a:t>
                </a:r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(where feasible and subject to privacy legislation/citizen consent)</a:t>
                </a:r>
              </a:p>
            </p:txBody>
          </p:sp>
        </p:grpSp>
        <p:grpSp>
          <p:nvGrpSpPr>
            <p:cNvPr id="11" name="Group 65"/>
            <p:cNvGrpSpPr/>
            <p:nvPr/>
          </p:nvGrpSpPr>
          <p:grpSpPr>
            <a:xfrm>
              <a:off x="311150" y="4905816"/>
              <a:ext cx="6553884" cy="1507533"/>
              <a:chOff x="311150" y="1414654"/>
              <a:chExt cx="8526462" cy="972200"/>
            </a:xfrm>
          </p:grpSpPr>
          <p:sp>
            <p:nvSpPr>
              <p:cNvPr id="15" name="Round Single Corner Rectangle 66"/>
              <p:cNvSpPr/>
              <p:nvPr/>
            </p:nvSpPr>
            <p:spPr>
              <a:xfrm flipH="1">
                <a:off x="311150" y="1414654"/>
                <a:ext cx="1774324" cy="97219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dirty="0"/>
                  <a:t>Security</a:t>
                </a:r>
                <a:r>
                  <a:rPr lang="en-US" sz="1600" b="1" dirty="0"/>
                  <a:t> and (device) </a:t>
                </a:r>
                <a:r>
                  <a:rPr lang="en-US" sz="1600" b="1" u="sng" dirty="0"/>
                  <a:t>management</a:t>
                </a:r>
                <a:r>
                  <a:rPr lang="en-US" sz="1600" b="1" dirty="0"/>
                  <a:t> are key</a:t>
                </a:r>
              </a:p>
            </p:txBody>
          </p:sp>
          <p:sp>
            <p:nvSpPr>
              <p:cNvPr id="16" name="Round Single Corner Rectangle 67"/>
              <p:cNvSpPr/>
              <p:nvPr/>
            </p:nvSpPr>
            <p:spPr>
              <a:xfrm>
                <a:off x="2141621" y="1414655"/>
                <a:ext cx="6695991" cy="972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Despite initial focus on </a:t>
                </a:r>
                <a:r>
                  <a:rPr lang="en-US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IoT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data, there is an increased interest in security and device management (which go hand in hand).</a:t>
                </a:r>
              </a:p>
              <a:p>
                <a:pPr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Need arises from security threat analysis conducted recently: e.g.</a:t>
                </a:r>
                <a:r>
                  <a:rPr 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”Two researchers analyzed Smart meters widely used in Spain and discovered that can be hacked by attackers to harm the overall National power network.”,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source: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hlinkClick r:id="rId2"/>
                  </a:rPr>
                  <a:t>http://securityaffairs.co/wordpress/29353/security/smart-meters-hacking.html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Clr>
                    <a:schemeClr val="tx1">
                      <a:lumMod val="75000"/>
                      <a:lumOff val="25000"/>
                    </a:schemeClr>
                  </a:buClr>
                  <a:buFont typeface="Arial" pitchFamily="34" charset="0"/>
                  <a:buChar char="•"/>
                </a:pP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8500" y="4495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App</a:t>
            </a:r>
            <a:endParaRPr lang="en-US" sz="1400" dirty="0"/>
          </a:p>
        </p:txBody>
      </p:sp>
      <p:sp>
        <p:nvSpPr>
          <p:cNvPr id="3" name="Nuage 2"/>
          <p:cNvSpPr/>
          <p:nvPr/>
        </p:nvSpPr>
        <p:spPr>
          <a:xfrm>
            <a:off x="7086600" y="5029200"/>
            <a:ext cx="5334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rganigramme : Connecteur 3"/>
          <p:cNvSpPr/>
          <p:nvPr/>
        </p:nvSpPr>
        <p:spPr>
          <a:xfrm>
            <a:off x="7239000" y="5638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96200" y="4495800"/>
            <a:ext cx="533400" cy="304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App</a:t>
            </a:r>
            <a:endParaRPr lang="en-US" sz="1400" dirty="0"/>
          </a:p>
        </p:txBody>
      </p:sp>
      <p:sp>
        <p:nvSpPr>
          <p:cNvPr id="6" name="Nuage 5"/>
          <p:cNvSpPr/>
          <p:nvPr/>
        </p:nvSpPr>
        <p:spPr>
          <a:xfrm>
            <a:off x="7696200" y="5029200"/>
            <a:ext cx="533400" cy="3810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rganigramme : Connecteur 6"/>
          <p:cNvSpPr/>
          <p:nvPr/>
        </p:nvSpPr>
        <p:spPr>
          <a:xfrm>
            <a:off x="7848600" y="5638800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4495800"/>
            <a:ext cx="6096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App</a:t>
            </a:r>
            <a:endParaRPr lang="en-US" sz="1400" dirty="0"/>
          </a:p>
        </p:txBody>
      </p:sp>
      <p:sp>
        <p:nvSpPr>
          <p:cNvPr id="9" name="Nuage 8"/>
          <p:cNvSpPr/>
          <p:nvPr/>
        </p:nvSpPr>
        <p:spPr>
          <a:xfrm>
            <a:off x="6477000" y="5029200"/>
            <a:ext cx="533400" cy="381000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rganigramme : Connecteur 9"/>
          <p:cNvSpPr/>
          <p:nvPr/>
        </p:nvSpPr>
        <p:spPr>
          <a:xfrm>
            <a:off x="6629400" y="5638800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1" name="Organigramme : Connecteur 10"/>
          <p:cNvSpPr/>
          <p:nvPr/>
        </p:nvSpPr>
        <p:spPr>
          <a:xfrm>
            <a:off x="6781800" y="5791200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2" name="Organigramme : Connecteur 11"/>
          <p:cNvSpPr/>
          <p:nvPr/>
        </p:nvSpPr>
        <p:spPr>
          <a:xfrm>
            <a:off x="6934200" y="5943600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3" name="Organigramme : Connecteur 12"/>
          <p:cNvSpPr/>
          <p:nvPr/>
        </p:nvSpPr>
        <p:spPr>
          <a:xfrm>
            <a:off x="7391400" y="5791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4" name="Organigramme : Connecteur 13"/>
          <p:cNvSpPr/>
          <p:nvPr/>
        </p:nvSpPr>
        <p:spPr>
          <a:xfrm>
            <a:off x="7543800" y="59436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7" name="Organigramme : Connecteur 16"/>
          <p:cNvSpPr/>
          <p:nvPr/>
        </p:nvSpPr>
        <p:spPr>
          <a:xfrm>
            <a:off x="8001000" y="5791200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8" name="Organigramme : Connecteur 17"/>
          <p:cNvSpPr/>
          <p:nvPr/>
        </p:nvSpPr>
        <p:spPr>
          <a:xfrm>
            <a:off x="8153400" y="5943600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0" y="3962400"/>
            <a:ext cx="2743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772400" y="3962400"/>
            <a:ext cx="14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Existing</a:t>
            </a:r>
            <a:r>
              <a:rPr lang="fr-FR" sz="1400" dirty="0"/>
              <a:t> </a:t>
            </a:r>
          </a:p>
          <a:p>
            <a:r>
              <a:rPr lang="fr-FR" sz="1400" dirty="0" err="1"/>
              <a:t>deployments</a:t>
            </a:r>
            <a:endParaRPr lang="en-US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791200" y="4267200"/>
            <a:ext cx="68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Adapter</a:t>
            </a:r>
            <a:endParaRPr lang="en-US" sz="12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6096000" y="2314574"/>
            <a:ext cx="1600200" cy="11906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Open data 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Semantics</a:t>
            </a:r>
            <a:r>
              <a:rPr lang="fr-FR" dirty="0"/>
              <a:t>)</a:t>
            </a:r>
            <a:endParaRPr lang="en-US" dirty="0"/>
          </a:p>
        </p:txBody>
      </p:sp>
      <p:grpSp>
        <p:nvGrpSpPr>
          <p:cNvPr id="65" name="Groupe 64"/>
          <p:cNvGrpSpPr/>
          <p:nvPr/>
        </p:nvGrpSpPr>
        <p:grpSpPr>
          <a:xfrm>
            <a:off x="2286000" y="2295525"/>
            <a:ext cx="5791200" cy="2047875"/>
            <a:chOff x="2286000" y="2447925"/>
            <a:chExt cx="5791200" cy="2047875"/>
          </a:xfrm>
        </p:grpSpPr>
        <p:sp>
          <p:nvSpPr>
            <p:cNvPr id="30" name="Double flèche horizontale 29"/>
            <p:cNvSpPr/>
            <p:nvPr/>
          </p:nvSpPr>
          <p:spPr>
            <a:xfrm>
              <a:off x="2286000" y="3505200"/>
              <a:ext cx="5791200" cy="457200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Broker</a:t>
              </a:r>
              <a:endParaRPr lang="en-US" dirty="0"/>
            </a:p>
          </p:txBody>
        </p:sp>
        <p:sp>
          <p:nvSpPr>
            <p:cNvPr id="38" name="Double flèche verticale 37"/>
            <p:cNvSpPr/>
            <p:nvPr/>
          </p:nvSpPr>
          <p:spPr>
            <a:xfrm>
              <a:off x="7162800" y="3886200"/>
              <a:ext cx="228600" cy="609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934200" y="4038600"/>
              <a:ext cx="68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Adapter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2447925"/>
              <a:ext cx="3352800" cy="1219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Smart city </a:t>
              </a:r>
              <a:r>
                <a:rPr lang="fr-FR" dirty="0" err="1"/>
                <a:t>backend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552700" y="3152775"/>
              <a:ext cx="761999" cy="4638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Big Data Storage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05375" y="2486025"/>
              <a:ext cx="914400" cy="4638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Cloud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VM Mgmt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52701" y="2486025"/>
              <a:ext cx="876300" cy="3333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Data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Mgmt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76800" y="3228975"/>
              <a:ext cx="952713" cy="3876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Big Data enablers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52400" y="2286000"/>
            <a:ext cx="6172200" cy="3810000"/>
            <a:chOff x="152400" y="2438400"/>
            <a:chExt cx="6172200" cy="381000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152400" y="5562600"/>
              <a:ext cx="586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e 63"/>
            <p:cNvGrpSpPr/>
            <p:nvPr/>
          </p:nvGrpSpPr>
          <p:grpSpPr>
            <a:xfrm>
              <a:off x="152400" y="2438400"/>
              <a:ext cx="6172200" cy="3810000"/>
              <a:chOff x="152400" y="2438400"/>
              <a:chExt cx="6172200" cy="3810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4572000"/>
                <a:ext cx="4343400" cy="838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Smart city </a:t>
                </a:r>
                <a:r>
                  <a:rPr lang="fr-FR" dirty="0" err="1"/>
                  <a:t>frontend</a:t>
                </a: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2438400"/>
                <a:ext cx="914400" cy="2971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45720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err="1"/>
                  <a:t>Device</a:t>
                </a:r>
                <a:endParaRPr lang="en-US" dirty="0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32004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Gateway</a:t>
                </a:r>
                <a:endParaRPr lang="en-US" sz="1200" dirty="0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7526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Gateway</a:t>
                </a:r>
                <a:endParaRPr lang="en-US" sz="1200" dirty="0"/>
              </a:p>
            </p:txBody>
          </p:sp>
          <p:sp>
            <p:nvSpPr>
              <p:cNvPr id="28" name="Double flèche horizontale 27"/>
              <p:cNvSpPr/>
              <p:nvPr/>
            </p:nvSpPr>
            <p:spPr>
              <a:xfrm>
                <a:off x="457200" y="3505200"/>
                <a:ext cx="685800" cy="3048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uble flèche horizontale 30"/>
              <p:cNvSpPr/>
              <p:nvPr/>
            </p:nvSpPr>
            <p:spPr>
              <a:xfrm>
                <a:off x="5867400" y="4648200"/>
                <a:ext cx="457200" cy="2286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152400" y="5879068"/>
                <a:ext cx="1399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Field </a:t>
                </a:r>
                <a:r>
                  <a:rPr lang="fr-FR" dirty="0" err="1"/>
                  <a:t>domain</a:t>
                </a:r>
                <a:endParaRPr lang="en-US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52400" y="4953000"/>
                <a:ext cx="127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Data center</a:t>
                </a:r>
                <a:endParaRPr lang="en-US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304800" y="3733800"/>
                <a:ext cx="1016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I/F to </a:t>
                </a:r>
                <a:r>
                  <a:rPr lang="fr-FR" sz="1200" dirty="0" err="1"/>
                  <a:t>other</a:t>
                </a:r>
                <a:r>
                  <a:rPr lang="fr-FR" sz="1200" dirty="0"/>
                  <a:t> </a:t>
                </a:r>
              </a:p>
              <a:p>
                <a:r>
                  <a:rPr lang="fr-FR" sz="1200" dirty="0" err="1"/>
                  <a:t>IoT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platforms</a:t>
                </a:r>
                <a:endParaRPr lang="en-US" sz="1200" dirty="0"/>
              </a:p>
            </p:txBody>
          </p:sp>
          <p:sp>
            <p:nvSpPr>
              <p:cNvPr id="46" name="Double flèche verticale 45"/>
              <p:cNvSpPr/>
              <p:nvPr/>
            </p:nvSpPr>
            <p:spPr>
              <a:xfrm>
                <a:off x="2209800" y="5334000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Double flèche verticale 46"/>
              <p:cNvSpPr/>
              <p:nvPr/>
            </p:nvSpPr>
            <p:spPr>
              <a:xfrm>
                <a:off x="3657600" y="5324475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ouble flèche verticale 47"/>
              <p:cNvSpPr/>
              <p:nvPr/>
            </p:nvSpPr>
            <p:spPr>
              <a:xfrm>
                <a:off x="5029200" y="5334000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038725" y="4981575"/>
                <a:ext cx="762000" cy="381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Device mgmt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504950" y="4495800"/>
                <a:ext cx="762000" cy="5334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Device</a:t>
                </a:r>
                <a:br>
                  <a:rPr lang="en-US" sz="1200" dirty="0">
                    <a:solidFill>
                      <a:schemeClr val="tx1"/>
                    </a:solidFill>
                  </a:rPr>
                </a:br>
                <a:r>
                  <a:rPr lang="en-US" sz="1200" dirty="0">
                    <a:solidFill>
                      <a:schemeClr val="tx1"/>
                    </a:solidFill>
                  </a:rPr>
                  <a:t>Interworking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95425" y="3962400"/>
                <a:ext cx="800100" cy="304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Discovery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4000" y="3048000"/>
                <a:ext cx="771002" cy="463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Location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524000" y="2514600"/>
                <a:ext cx="758946" cy="463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Group mgmt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38725" y="4629150"/>
                <a:ext cx="762000" cy="304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Security</a:t>
                </a:r>
              </a:p>
            </p:txBody>
          </p:sp>
        </p:grpSp>
      </p:grpSp>
      <p:sp>
        <p:nvSpPr>
          <p:cNvPr id="69" name="ZoneTexte 68"/>
          <p:cNvSpPr txBox="1"/>
          <p:nvPr/>
        </p:nvSpPr>
        <p:spPr>
          <a:xfrm>
            <a:off x="7991475" y="32575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Other</a:t>
            </a:r>
            <a:r>
              <a:rPr lang="fr-FR" dirty="0"/>
              <a:t> data</a:t>
            </a:r>
          </a:p>
          <a:p>
            <a:r>
              <a:rPr lang="fr-FR" dirty="0"/>
              <a:t>sources</a:t>
            </a:r>
            <a:endParaRPr lang="en-US" dirty="0"/>
          </a:p>
        </p:txBody>
      </p:sp>
      <p:pic>
        <p:nvPicPr>
          <p:cNvPr id="7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600200" y="54864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3048000" y="54864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8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0"/>
            <a:ext cx="391256" cy="3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172200"/>
            <a:ext cx="317039" cy="2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4495800" y="54102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41" y="6191250"/>
            <a:ext cx="680059" cy="1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02" y="6172200"/>
            <a:ext cx="568698" cy="1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68" y="6172200"/>
            <a:ext cx="643885" cy="2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2482768" y="6324600"/>
            <a:ext cx="717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LWM2M</a:t>
            </a:r>
            <a:endParaRPr lang="en-US" sz="1200" dirty="0"/>
          </a:p>
        </p:txBody>
      </p:sp>
      <p:pic>
        <p:nvPicPr>
          <p:cNvPr id="9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2286000" y="44196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457200" y="30480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762000" y="18288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6248400" y="19812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8375" y="1743075"/>
            <a:ext cx="410655" cy="22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1752600"/>
            <a:ext cx="4385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648075"/>
            <a:ext cx="4385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2362200"/>
            <a:ext cx="628650" cy="1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3124200"/>
            <a:ext cx="881063" cy="24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3695700"/>
            <a:ext cx="862013" cy="1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Groupe 100"/>
          <p:cNvGrpSpPr/>
          <p:nvPr/>
        </p:nvGrpSpPr>
        <p:grpSpPr>
          <a:xfrm>
            <a:off x="0" y="609600"/>
            <a:ext cx="8686800" cy="1752600"/>
            <a:chOff x="0" y="609600"/>
            <a:chExt cx="8686800" cy="1752600"/>
          </a:xfrm>
        </p:grpSpPr>
        <p:grpSp>
          <p:nvGrpSpPr>
            <p:cNvPr id="67" name="Groupe 66"/>
            <p:cNvGrpSpPr/>
            <p:nvPr/>
          </p:nvGrpSpPr>
          <p:grpSpPr>
            <a:xfrm>
              <a:off x="0" y="1066800"/>
              <a:ext cx="8686800" cy="1295400"/>
              <a:chOff x="0" y="1066800"/>
              <a:chExt cx="8686800" cy="1295400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228600" y="1981200"/>
                <a:ext cx="8458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1295400" y="1066800"/>
                <a:ext cx="12192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City </a:t>
                </a:r>
                <a:r>
                  <a:rPr lang="fr-FR" dirty="0" err="1"/>
                  <a:t>Apps</a:t>
                </a:r>
                <a:endParaRPr lang="en-US" dirty="0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152775" y="10668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3rd party </a:t>
                </a:r>
                <a:r>
                  <a:rPr lang="fr-FR" dirty="0" err="1"/>
                  <a:t>apps</a:t>
                </a:r>
                <a:endParaRPr lang="en-US" dirty="0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791200" y="10668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/>
                  <a:t>Analytics</a:t>
                </a:r>
                <a:r>
                  <a:rPr lang="fr-FR" dirty="0"/>
                  <a:t> </a:t>
                </a:r>
                <a:r>
                  <a:rPr lang="fr-FR" dirty="0" err="1"/>
                  <a:t>apps</a:t>
                </a:r>
                <a:endParaRPr lang="en-US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190625" y="1658719"/>
                <a:ext cx="688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REST </a:t>
                </a:r>
              </a:p>
              <a:p>
                <a:r>
                  <a:rPr lang="fr-FR" dirty="0"/>
                  <a:t>APIs</a:t>
                </a:r>
                <a:endParaRPr lang="en-US" dirty="0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7162800" y="1639669"/>
                <a:ext cx="1156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/>
                  <a:t>SPARQL </a:t>
                </a:r>
                <a:r>
                  <a:rPr lang="fr-FR" dirty="0"/>
                  <a:t>or</a:t>
                </a:r>
              </a:p>
              <a:p>
                <a:r>
                  <a:rPr lang="fr-FR" dirty="0"/>
                  <a:t>REST APIs</a:t>
                </a:r>
                <a:endParaRPr lang="en-US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3362325" y="1666875"/>
                <a:ext cx="688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REST </a:t>
                </a:r>
              </a:p>
              <a:p>
                <a:r>
                  <a:rPr lang="fr-FR" dirty="0"/>
                  <a:t>APIs</a:t>
                </a:r>
                <a:endParaRPr lang="en-US" dirty="0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3305175" y="12192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3rd party </a:t>
                </a:r>
                <a:r>
                  <a:rPr lang="fr-FR" dirty="0" err="1"/>
                  <a:t>apps</a:t>
                </a:r>
                <a:endParaRPr lang="en-US" dirty="0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1447800" y="1219200"/>
                <a:ext cx="12192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City </a:t>
                </a:r>
                <a:r>
                  <a:rPr lang="fr-FR" dirty="0" err="1"/>
                  <a:t>Apps</a:t>
                </a:r>
                <a:endParaRPr lang="en-US" dirty="0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943600" y="12192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/>
                  <a:t>Analytics</a:t>
                </a:r>
                <a:r>
                  <a:rPr lang="fr-FR" dirty="0"/>
                  <a:t> </a:t>
                </a:r>
                <a:r>
                  <a:rPr lang="fr-FR" dirty="0" err="1"/>
                  <a:t>apps</a:t>
                </a:r>
                <a:endParaRPr lang="en-US" dirty="0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0" y="1066800"/>
                <a:ext cx="13716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/>
                  <a:t>Dashboards</a:t>
                </a:r>
                <a:endParaRPr lang="en-US" sz="1200" dirty="0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52400" y="1219200"/>
                <a:ext cx="13716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/>
                  <a:t>Dashboards</a:t>
                </a:r>
                <a:endParaRPr lang="en-US" sz="1200" dirty="0"/>
              </a:p>
            </p:txBody>
          </p:sp>
          <p:sp>
            <p:nvSpPr>
              <p:cNvPr id="56" name="Double flèche verticale 55"/>
              <p:cNvSpPr/>
              <p:nvPr/>
            </p:nvSpPr>
            <p:spPr>
              <a:xfrm>
                <a:off x="39624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uble flèche verticale 48"/>
              <p:cNvSpPr/>
              <p:nvPr/>
            </p:nvSpPr>
            <p:spPr>
              <a:xfrm>
                <a:off x="18288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uble flèche verticale 50"/>
              <p:cNvSpPr/>
              <p:nvPr/>
            </p:nvSpPr>
            <p:spPr>
              <a:xfrm>
                <a:off x="67818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ZoneTexte 99"/>
            <p:cNvSpPr txBox="1"/>
            <p:nvPr/>
          </p:nvSpPr>
          <p:spPr>
            <a:xfrm>
              <a:off x="304800" y="609600"/>
              <a:ext cx="1222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Cloud </a:t>
              </a:r>
              <a:r>
                <a:rPr lang="fr-FR" dirty="0" err="1"/>
                <a:t>apps</a:t>
              </a:r>
              <a:endParaRPr lang="en-US" dirty="0"/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733800"/>
            <a:ext cx="771525" cy="1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6134100"/>
            <a:ext cx="6143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4412" y="6149725"/>
            <a:ext cx="738188" cy="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248400"/>
            <a:ext cx="720869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possible smart city blue-print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 animBg="1"/>
      <p:bldP spid="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 </a:t>
            </a:r>
            <a:r>
              <a:rPr lang="fr-FR" dirty="0" err="1"/>
              <a:t>Principles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Frontend/backend scale differently.</a:t>
            </a:r>
          </a:p>
          <a:p>
            <a:r>
              <a:rPr lang="en-US" sz="2000" b="1" dirty="0"/>
              <a:t>Frontend</a:t>
            </a:r>
            <a:r>
              <a:rPr lang="en-US" sz="2000" dirty="0"/>
              <a:t> designed for </a:t>
            </a:r>
            <a:r>
              <a:rPr lang="en-US" sz="2000" b="1" dirty="0"/>
              <a:t>massive</a:t>
            </a:r>
            <a:r>
              <a:rPr lang="en-US" sz="2000" dirty="0"/>
              <a:t> </a:t>
            </a:r>
            <a:r>
              <a:rPr lang="en-US" sz="2000" b="1" dirty="0"/>
              <a:t>secure</a:t>
            </a:r>
            <a:r>
              <a:rPr lang="en-US" sz="2000" dirty="0"/>
              <a:t> connections to devices/apps, </a:t>
            </a:r>
            <a:r>
              <a:rPr lang="en-US" sz="2000" b="1" dirty="0"/>
              <a:t>dev mgmt</a:t>
            </a:r>
            <a:r>
              <a:rPr lang="en-US" sz="2000" dirty="0"/>
              <a:t>, </a:t>
            </a:r>
            <a:r>
              <a:rPr lang="en-US" sz="2000" b="1" dirty="0"/>
              <a:t>interworking</a:t>
            </a:r>
            <a:r>
              <a:rPr lang="en-US" sz="2000" dirty="0"/>
              <a:t>, protocol </a:t>
            </a:r>
            <a:r>
              <a:rPr lang="en-US" sz="2000" b="1" dirty="0"/>
              <a:t>adaption</a:t>
            </a:r>
          </a:p>
          <a:p>
            <a:r>
              <a:rPr lang="en-US" sz="2000" b="1" dirty="0"/>
              <a:t>Backend</a:t>
            </a:r>
            <a:r>
              <a:rPr lang="en-US" sz="2000" dirty="0"/>
              <a:t> about </a:t>
            </a:r>
            <a:r>
              <a:rPr lang="en-US" sz="2000" b="1" dirty="0"/>
              <a:t>data</a:t>
            </a:r>
            <a:r>
              <a:rPr lang="en-US" sz="2000" dirty="0"/>
              <a:t> functions: </a:t>
            </a:r>
            <a:r>
              <a:rPr lang="en-US" sz="2000" b="1" dirty="0"/>
              <a:t>replication</a:t>
            </a:r>
            <a:r>
              <a:rPr lang="en-US" sz="2000" dirty="0"/>
              <a:t>, </a:t>
            </a:r>
            <a:r>
              <a:rPr lang="en-US" sz="2000" b="1" dirty="0"/>
              <a:t>anonymization</a:t>
            </a:r>
            <a:r>
              <a:rPr lang="en-US" sz="2000" dirty="0"/>
              <a:t>, VM management, </a:t>
            </a:r>
            <a:r>
              <a:rPr lang="en-US" sz="2000" b="1" dirty="0"/>
              <a:t>availability, horizontal scalability, no single point of failure,</a:t>
            </a:r>
            <a:r>
              <a:rPr lang="en-US" sz="2000" dirty="0"/>
              <a:t> etc. </a:t>
            </a:r>
          </a:p>
          <a:p>
            <a:r>
              <a:rPr lang="en-US" sz="2000" b="1" dirty="0"/>
              <a:t>Semantic</a:t>
            </a:r>
            <a:r>
              <a:rPr lang="en-US" sz="2000" dirty="0"/>
              <a:t> engine is about </a:t>
            </a:r>
            <a:r>
              <a:rPr lang="en-US" sz="2000" b="1" dirty="0"/>
              <a:t>metadata</a:t>
            </a:r>
            <a:r>
              <a:rPr lang="en-US" sz="2000" dirty="0"/>
              <a:t> to enrich data sets, reasoning: fast track for integration and analytics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000" dirty="0" err="1"/>
              <a:t>Build</a:t>
            </a:r>
            <a:r>
              <a:rPr lang="fr-FR" sz="2000" dirty="0"/>
              <a:t> value for </a:t>
            </a:r>
            <a:r>
              <a:rPr lang="fr-FR" sz="2000" dirty="0" err="1"/>
              <a:t>existing</a:t>
            </a:r>
            <a:r>
              <a:rPr lang="fr-FR" sz="2000" dirty="0"/>
              <a:t> application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err="1"/>
              <a:t>adapters</a:t>
            </a:r>
            <a:endParaRPr lang="fr-FR" sz="2000" dirty="0"/>
          </a:p>
          <a:p>
            <a:r>
              <a:rPr lang="fr-FR" sz="2000" dirty="0"/>
              <a:t>Open APIs and open data are </a:t>
            </a:r>
            <a:r>
              <a:rPr lang="fr-FR" sz="2000" dirty="0" err="1"/>
              <a:t>key</a:t>
            </a:r>
            <a:r>
              <a:rPr lang="fr-FR" sz="2000" dirty="0"/>
              <a:t> for innovation</a:t>
            </a:r>
          </a:p>
          <a:p>
            <a:r>
              <a:rPr lang="fr-FR" sz="2000" dirty="0"/>
              <a:t>I/F to </a:t>
            </a:r>
            <a:r>
              <a:rPr lang="fr-FR" sz="2000" dirty="0" err="1"/>
              <a:t>other</a:t>
            </a:r>
            <a:r>
              <a:rPr lang="fr-FR" sz="2000" dirty="0"/>
              <a:t> </a:t>
            </a:r>
            <a:r>
              <a:rPr lang="fr-FR" sz="2000" dirty="0" err="1"/>
              <a:t>platforms</a:t>
            </a:r>
            <a:r>
              <a:rPr lang="fr-FR" sz="2000" dirty="0"/>
              <a:t>: utility, </a:t>
            </a:r>
            <a:r>
              <a:rPr lang="fr-FR" sz="2000" dirty="0" err="1"/>
              <a:t>automotive</a:t>
            </a:r>
            <a:r>
              <a:rPr lang="fr-FR" sz="2000" dirty="0"/>
              <a:t> (</a:t>
            </a:r>
            <a:r>
              <a:rPr lang="fr-FR" sz="2000" dirty="0" err="1"/>
              <a:t>autonomous</a:t>
            </a:r>
            <a:r>
              <a:rPr lang="fr-FR" sz="2000" dirty="0"/>
              <a:t> </a:t>
            </a:r>
            <a:r>
              <a:rPr lang="fr-FR" sz="2000" dirty="0" err="1"/>
              <a:t>driving</a:t>
            </a:r>
            <a:r>
              <a:rPr lang="fr-FR" sz="2000" dirty="0"/>
              <a:t>),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68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5800" y="5267325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away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15962"/>
          </a:xfrm>
        </p:spPr>
        <p:txBody>
          <a:bodyPr/>
          <a:lstStyle/>
          <a:p>
            <a:r>
              <a:rPr lang="en-US" sz="4000" dirty="0"/>
              <a:t>Summary of Release 3 Features</a:t>
            </a: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>
            <a:off x="224441" y="1367685"/>
            <a:ext cx="37187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Industrial Domain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Atomic Transactions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Action Triggering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Optimized Group Operations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428999" y="2226328"/>
            <a:ext cx="2589837" cy="2587725"/>
            <a:chOff x="2923438" y="1675748"/>
            <a:chExt cx="2962622" cy="3148445"/>
          </a:xfrm>
        </p:grpSpPr>
        <p:sp>
          <p:nvSpPr>
            <p:cNvPr id="6" name="Oval 5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B4202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Rel-3 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Features</a:t>
              </a:r>
              <a:endParaRPr lang="en-US" sz="1200" b="1" kern="0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236912" y="3599183"/>
            <a:ext cx="3609385" cy="15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Semantics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Semantic Querying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Semantic Mashups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oneM2M Ontology Enhancements</a:t>
            </a:r>
          </a:p>
          <a:p>
            <a:pPr lvl="1">
              <a:buFont typeface="Arial" pitchFamily="34" charset="0"/>
              <a:buChar char="•"/>
              <a:defRPr/>
            </a:pPr>
            <a:endParaRPr lang="fr-FR" sz="16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1400" dirty="0"/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3257360" y="876688"/>
            <a:ext cx="3886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Smart City and Automotive </a:t>
            </a:r>
            <a:r>
              <a:rPr lang="fr-FR" sz="2000" kern="0" dirty="0" err="1">
                <a:solidFill>
                  <a:srgbClr val="C00000"/>
                </a:solidFill>
                <a:latin typeface="+mn-lt"/>
                <a:cs typeface="Tahoma" pitchFamily="34" charset="0"/>
              </a:rPr>
              <a:t>Enablement</a:t>
            </a:r>
            <a:endParaRPr lang="fr-FR" sz="2000" kern="0" dirty="0">
              <a:solidFill>
                <a:srgbClr val="C0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Service Continuity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Cross resource subscriptions</a:t>
            </a:r>
            <a:endParaRPr lang="fr-FR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2000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5980831" y="1709817"/>
            <a:ext cx="3200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Market Adoption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Developer Guides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oneM2M </a:t>
            </a:r>
            <a:r>
              <a:rPr lang="fr-FR" sz="1600" kern="0" dirty="0" err="1">
                <a:cs typeface="Tahoma" pitchFamily="34" charset="0"/>
              </a:rPr>
              <a:t>Conformance</a:t>
            </a:r>
            <a:r>
              <a:rPr lang="fr-FR" sz="1600" kern="0" dirty="0">
                <a:cs typeface="Tahoma" pitchFamily="34" charset="0"/>
              </a:rPr>
              <a:t> Test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Feature Catalogues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Product Profiles</a:t>
            </a:r>
            <a:endParaRPr lang="en-US" sz="2000" kern="0" dirty="0">
              <a:latin typeface="+mn-lt"/>
              <a:cs typeface="Tahoma" pitchFamily="34" charset="0"/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2817581" y="4705439"/>
            <a:ext cx="512062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en-US" sz="1600" dirty="0"/>
              <a:t>Enrollment &amp; Authentication APIs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Distributed Authorization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en-US" sz="1600" dirty="0"/>
              <a:t>Decentralized Authentication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Interoperable Privacy Profiles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Secure </a:t>
            </a:r>
            <a:r>
              <a:rPr lang="fr-FR" sz="1600" dirty="0" err="1"/>
              <a:t>Environment</a:t>
            </a:r>
            <a:r>
              <a:rPr lang="fr-FR" sz="1600" dirty="0"/>
              <a:t> Abstraction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6382399" y="3574550"/>
            <a:ext cx="259556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oneM2M Interworking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kern="0" dirty="0">
                <a:cs typeface="Tahoma" pitchFamily="34" charset="0"/>
              </a:rPr>
              <a:t> </a:t>
            </a:r>
            <a:r>
              <a:rPr lang="fr-FR" sz="1600" kern="0" dirty="0">
                <a:cs typeface="Tahoma" pitchFamily="34" charset="0"/>
              </a:rPr>
              <a:t>3GPP SCEF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OMA LWM2M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DDS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OPC-UA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Modbus</a:t>
            </a:r>
            <a:endParaRPr lang="fr-FR" sz="16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Proximal </a:t>
            </a:r>
            <a:r>
              <a:rPr lang="fr-FR" sz="1600" kern="0" dirty="0" err="1">
                <a:cs typeface="Tahoma" pitchFamily="34" charset="0"/>
              </a:rPr>
              <a:t>IoT</a:t>
            </a:r>
            <a:endParaRPr lang="fr-FR" sz="16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OSGi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W3C </a:t>
            </a:r>
            <a:r>
              <a:rPr lang="fr-FR" sz="1600" kern="0" dirty="0" err="1">
                <a:cs typeface="Tahoma" pitchFamily="34" charset="0"/>
              </a:rPr>
              <a:t>WoT</a:t>
            </a:r>
            <a:endParaRPr lang="fr-FR" sz="16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kern="0" dirty="0">
              <a:latin typeface="+mn-lt"/>
              <a:cs typeface="Tahoma" pitchFamily="34" charset="0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>
            <a:off x="44124" y="2697930"/>
            <a:ext cx="3609385" cy="130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Management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M</a:t>
            </a:r>
            <a:r>
              <a:rPr lang="en-US" sz="1600" dirty="0"/>
              <a:t>2M Application &amp; Field Domain </a:t>
            </a:r>
          </a:p>
          <a:p>
            <a:pPr lvl="1">
              <a:defRPr/>
            </a:pPr>
            <a:r>
              <a:rPr lang="en-US" sz="1600" dirty="0"/>
              <a:t>   Component Configuration</a:t>
            </a:r>
            <a:endParaRPr lang="fr-FR" sz="16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fr-FR" sz="16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4489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6200" y="1074338"/>
            <a:ext cx="8969376" cy="3954862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11" name="Connecteur droit 110"/>
          <p:cNvCxnSpPr/>
          <p:nvPr/>
        </p:nvCxnSpPr>
        <p:spPr>
          <a:xfrm flipH="1" flipV="1">
            <a:off x="4572000" y="1316038"/>
            <a:ext cx="3602038" cy="216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435100" y="1316038"/>
            <a:ext cx="3136900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316163" y="1316038"/>
            <a:ext cx="2255837" cy="184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4454525" y="1316038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 flipV="1">
            <a:off x="4572000" y="1316038"/>
            <a:ext cx="2168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572000" y="1316038"/>
            <a:ext cx="2803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4572000" y="1316038"/>
            <a:ext cx="3602038" cy="172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3927475" y="2776538"/>
            <a:ext cx="1055688" cy="433387"/>
            <a:chOff x="3886200" y="4881632"/>
            <a:chExt cx="1054800" cy="432000"/>
          </a:xfrm>
        </p:grpSpPr>
        <p:sp>
          <p:nvSpPr>
            <p:cNvPr id="73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6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9"/>
          <p:cNvGrpSpPr>
            <a:grpSpLocks/>
          </p:cNvGrpSpPr>
          <p:nvPr/>
        </p:nvGrpSpPr>
        <p:grpSpPr bwMode="auto">
          <a:xfrm>
            <a:off x="7034213" y="3041650"/>
            <a:ext cx="684212" cy="431800"/>
            <a:chOff x="6912212" y="3380691"/>
            <a:chExt cx="684000" cy="432000"/>
          </a:xfrm>
        </p:grpSpPr>
        <p:sp>
          <p:nvSpPr>
            <p:cNvPr id="7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6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20"/>
          <p:cNvGrpSpPr>
            <a:grpSpLocks/>
          </p:cNvGrpSpPr>
          <p:nvPr/>
        </p:nvGrpSpPr>
        <p:grpSpPr bwMode="auto">
          <a:xfrm>
            <a:off x="6524625" y="3048000"/>
            <a:ext cx="431800" cy="431800"/>
            <a:chOff x="5221831" y="4419600"/>
            <a:chExt cx="432000" cy="432000"/>
          </a:xfrm>
        </p:grpSpPr>
        <p:sp>
          <p:nvSpPr>
            <p:cNvPr id="7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63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65"/>
          <p:cNvGrpSpPr>
            <a:grpSpLocks/>
          </p:cNvGrpSpPr>
          <p:nvPr/>
        </p:nvGrpSpPr>
        <p:grpSpPr bwMode="auto">
          <a:xfrm>
            <a:off x="1976438" y="2955925"/>
            <a:ext cx="679450" cy="431800"/>
            <a:chOff x="1975800" y="3295184"/>
            <a:chExt cx="680400" cy="432000"/>
          </a:xfrm>
        </p:grpSpPr>
        <p:sp>
          <p:nvSpPr>
            <p:cNvPr id="7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6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 66"/>
          <p:cNvGrpSpPr>
            <a:grpSpLocks/>
          </p:cNvGrpSpPr>
          <p:nvPr/>
        </p:nvGrpSpPr>
        <p:grpSpPr bwMode="auto">
          <a:xfrm>
            <a:off x="971550" y="2957513"/>
            <a:ext cx="792163" cy="431800"/>
            <a:chOff x="971400" y="3296484"/>
            <a:chExt cx="792000" cy="432000"/>
          </a:xfrm>
        </p:grpSpPr>
        <p:sp>
          <p:nvSpPr>
            <p:cNvPr id="69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59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 5"/>
          <p:cNvGrpSpPr>
            <a:grpSpLocks/>
          </p:cNvGrpSpPr>
          <p:nvPr/>
        </p:nvGrpSpPr>
        <p:grpSpPr bwMode="auto">
          <a:xfrm>
            <a:off x="7813675" y="3267075"/>
            <a:ext cx="720725" cy="431800"/>
            <a:chOff x="7737806" y="3683697"/>
            <a:chExt cx="7200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57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e 4"/>
          <p:cNvGrpSpPr>
            <a:grpSpLocks/>
          </p:cNvGrpSpPr>
          <p:nvPr/>
        </p:nvGrpSpPr>
        <p:grpSpPr bwMode="auto">
          <a:xfrm>
            <a:off x="7813675" y="2798763"/>
            <a:ext cx="720725" cy="433387"/>
            <a:chOff x="7883605" y="3235816"/>
            <a:chExt cx="720000" cy="432000"/>
          </a:xfrm>
        </p:grpSpPr>
        <p:sp>
          <p:nvSpPr>
            <p:cNvPr id="77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5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4" name="Connecteur droit 53"/>
          <p:cNvCxnSpPr/>
          <p:nvPr/>
        </p:nvCxnSpPr>
        <p:spPr>
          <a:xfrm flipH="1" flipV="1">
            <a:off x="4572000" y="1317625"/>
            <a:ext cx="1719263" cy="2414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14"/>
          <p:cNvSpPr/>
          <p:nvPr/>
        </p:nvSpPr>
        <p:spPr>
          <a:xfrm>
            <a:off x="2789238" y="1100138"/>
            <a:ext cx="3565525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 200 member organizations in oneM2M</a:t>
            </a:r>
          </a:p>
        </p:txBody>
      </p:sp>
      <p:grpSp>
        <p:nvGrpSpPr>
          <p:cNvPr id="9" name="Groupe 2"/>
          <p:cNvGrpSpPr>
            <a:grpSpLocks/>
          </p:cNvGrpSpPr>
          <p:nvPr/>
        </p:nvGrpSpPr>
        <p:grpSpPr bwMode="auto">
          <a:xfrm>
            <a:off x="5915025" y="3514725"/>
            <a:ext cx="752475" cy="433388"/>
            <a:chOff x="479713" y="5004453"/>
            <a:chExt cx="752400" cy="433387"/>
          </a:xfrm>
        </p:grpSpPr>
        <p:sp>
          <p:nvSpPr>
            <p:cNvPr id="52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5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32" name="Titre 2"/>
          <p:cNvSpPr>
            <a:spLocks noGrp="1"/>
          </p:cNvSpPr>
          <p:nvPr>
            <p:ph type="title"/>
          </p:nvPr>
        </p:nvSpPr>
        <p:spPr>
          <a:xfrm>
            <a:off x="76200" y="85725"/>
            <a:ext cx="8580437" cy="8651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fr-FR" dirty="0"/>
              <a:t>oneM2M Partnership </a:t>
            </a:r>
            <a:r>
              <a:rPr lang="fr-FR" altLang="fr-FR" dirty="0"/>
              <a:t>Project </a:t>
            </a:r>
          </a:p>
        </p:txBody>
      </p:sp>
      <p:grpSp>
        <p:nvGrpSpPr>
          <p:cNvPr id="10" name="Groupe 16"/>
          <p:cNvGrpSpPr>
            <a:grpSpLocks/>
          </p:cNvGrpSpPr>
          <p:nvPr/>
        </p:nvGrpSpPr>
        <p:grpSpPr bwMode="auto">
          <a:xfrm>
            <a:off x="4852988" y="5257800"/>
            <a:ext cx="1090612" cy="431800"/>
            <a:chOff x="2809425" y="5029200"/>
            <a:chExt cx="1090800" cy="432000"/>
          </a:xfrm>
        </p:grpSpPr>
        <p:sp>
          <p:nvSpPr>
            <p:cNvPr id="33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51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24"/>
          <p:cNvGrpSpPr>
            <a:grpSpLocks/>
          </p:cNvGrpSpPr>
          <p:nvPr/>
        </p:nvGrpSpPr>
        <p:grpSpPr bwMode="auto">
          <a:xfrm>
            <a:off x="6324600" y="5257800"/>
            <a:ext cx="641350" cy="431800"/>
            <a:chOff x="7033993" y="5232679"/>
            <a:chExt cx="640800" cy="432000"/>
          </a:xfrm>
        </p:grpSpPr>
        <p:sp>
          <p:nvSpPr>
            <p:cNvPr id="71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47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ounded Rectangle 14"/>
          <p:cNvSpPr/>
          <p:nvPr/>
        </p:nvSpPr>
        <p:spPr bwMode="auto">
          <a:xfrm>
            <a:off x="3074988" y="5257800"/>
            <a:ext cx="141763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fr-FR" altLang="fr-FR" sz="1100">
              <a:solidFill>
                <a:srgbClr val="262626"/>
              </a:solidFill>
            </a:endParaRPr>
          </a:p>
        </p:txBody>
      </p:sp>
      <p:pic>
        <p:nvPicPr>
          <p:cNvPr id="13343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1271" y="5293783"/>
            <a:ext cx="134507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"/>
          <p:cNvGrpSpPr>
            <a:grpSpLocks/>
          </p:cNvGrpSpPr>
          <p:nvPr/>
        </p:nvGrpSpPr>
        <p:grpSpPr bwMode="auto">
          <a:xfrm>
            <a:off x="7324725" y="5257800"/>
            <a:ext cx="431800" cy="431800"/>
            <a:chOff x="8051452" y="5832474"/>
            <a:chExt cx="432000" cy="431800"/>
          </a:xfrm>
        </p:grpSpPr>
        <p:sp>
          <p:nvSpPr>
            <p:cNvPr id="56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3341" name="Picture 5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39" name="TextBox 1"/>
          <p:cNvSpPr txBox="1">
            <a:spLocks noChangeArrowheads="1"/>
          </p:cNvSpPr>
          <p:nvPr/>
        </p:nvSpPr>
        <p:spPr bwMode="auto">
          <a:xfrm>
            <a:off x="1366838" y="5867400"/>
            <a:ext cx="6446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hlinkClick r:id="rId15"/>
              </a:rPr>
              <a:t>www.oneM2M.org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en-US" sz="1050" b="1" dirty="0">
                <a:solidFill>
                  <a:srgbClr val="FF0000"/>
                </a:solidFill>
              </a:rPr>
              <a:t>All document are publically available</a:t>
            </a:r>
          </a:p>
        </p:txBody>
      </p:sp>
      <p:sp>
        <p:nvSpPr>
          <p:cNvPr id="57" name="Rounded Rectangle 14"/>
          <p:cNvSpPr/>
          <p:nvPr/>
        </p:nvSpPr>
        <p:spPr bwMode="auto">
          <a:xfrm>
            <a:off x="1381126" y="5238750"/>
            <a:ext cx="141763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fr-FR" altLang="fr-FR" sz="1100">
              <a:solidFill>
                <a:srgbClr val="26262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14476" y="5257800"/>
            <a:ext cx="1171575" cy="3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-</a:t>
            </a:r>
            <a:r>
              <a:rPr lang="fr-FR" dirty="0" err="1"/>
              <a:t>away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8305800" cy="4525963"/>
          </a:xfrm>
        </p:spPr>
        <p:txBody>
          <a:bodyPr/>
          <a:lstStyle/>
          <a:p>
            <a:r>
              <a:rPr lang="en-US" sz="1800" b="1" dirty="0"/>
              <a:t>Open standards to avoid lock-in </a:t>
            </a:r>
            <a:r>
              <a:rPr lang="en-US" sz="1800" dirty="0"/>
              <a:t>to a platform or a cloud provider</a:t>
            </a:r>
          </a:p>
          <a:p>
            <a:pPr lvl="1"/>
            <a:r>
              <a:rPr lang="en-US" sz="1600" dirty="0"/>
              <a:t>It is also a matter of national sovereignty 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Multiple standards exist</a:t>
            </a:r>
            <a:r>
              <a:rPr lang="en-US" sz="1800" dirty="0"/>
              <a:t> for connectivity/proximity networks and specific vertical</a:t>
            </a:r>
          </a:p>
          <a:p>
            <a:pPr lvl="1"/>
            <a:r>
              <a:rPr lang="en-US" sz="1600" dirty="0"/>
              <a:t>Therefore one need to be careful when comparing standards</a:t>
            </a:r>
          </a:p>
          <a:p>
            <a:pPr lvl="1"/>
            <a:r>
              <a:rPr lang="en-US" sz="1600" dirty="0"/>
              <a:t>From this perspective </a:t>
            </a:r>
            <a:r>
              <a:rPr lang="en-US" sz="1600" b="1" dirty="0"/>
              <a:t>oneM2M is the only standard that addresses cross domain and cloud wide </a:t>
            </a:r>
            <a:r>
              <a:rPr lang="en-US" sz="1600" b="1" dirty="0" err="1"/>
              <a:t>IoT</a:t>
            </a:r>
            <a:r>
              <a:rPr lang="en-US" sz="1600" b="1" dirty="0"/>
              <a:t> data communications</a:t>
            </a:r>
            <a:r>
              <a:rPr lang="en-US" sz="1600" dirty="0"/>
              <a:t>, it is also applicable for device and gateway nodes</a:t>
            </a:r>
          </a:p>
          <a:p>
            <a:pPr lvl="1"/>
            <a:endParaRPr lang="en-US" sz="1600" dirty="0"/>
          </a:p>
          <a:p>
            <a:r>
              <a:rPr lang="en-US" sz="1800" dirty="0"/>
              <a:t>Another challenge is making the </a:t>
            </a:r>
            <a:r>
              <a:rPr lang="en-US" sz="1800" b="1" dirty="0"/>
              <a:t>platform cloud native</a:t>
            </a:r>
          </a:p>
          <a:p>
            <a:pPr lvl="1"/>
            <a:r>
              <a:rPr lang="en-US" sz="1400" dirty="0"/>
              <a:t>This is one area of differentiation</a:t>
            </a:r>
          </a:p>
          <a:p>
            <a:pPr lvl="1"/>
            <a:r>
              <a:rPr lang="en-US" sz="1400" dirty="0"/>
              <a:t>Cloud native means: High throughput, low latency, no single point of failure, horizontal scalability, micro services, DevOps, multitenancy, no dependency on a specific cloud provider, etc.</a:t>
            </a:r>
          </a:p>
          <a:p>
            <a:pPr lvl="1"/>
            <a:endParaRPr lang="en-US" sz="1400" dirty="0"/>
          </a:p>
          <a:p>
            <a:r>
              <a:rPr lang="en-US" sz="1800" dirty="0"/>
              <a:t>The debate about </a:t>
            </a:r>
            <a:r>
              <a:rPr lang="en-US" sz="1800" b="1" dirty="0"/>
              <a:t>which platform standards is largely distracting the stakeholders</a:t>
            </a:r>
            <a:r>
              <a:rPr lang="en-US" sz="1800" dirty="0"/>
              <a:t> from the real value of </a:t>
            </a:r>
            <a:r>
              <a:rPr lang="en-US" sz="1800" dirty="0" err="1"/>
              <a:t>IoT</a:t>
            </a:r>
            <a:r>
              <a:rPr lang="en-US" sz="1800" dirty="0"/>
              <a:t>: data </a:t>
            </a:r>
          </a:p>
          <a:p>
            <a:pPr lvl="1"/>
            <a:r>
              <a:rPr lang="en-US" sz="1400" dirty="0"/>
              <a:t>Cloud native </a:t>
            </a:r>
            <a:r>
              <a:rPr lang="en-US" sz="1400" dirty="0" err="1"/>
              <a:t>IoT</a:t>
            </a:r>
            <a:r>
              <a:rPr lang="en-US" sz="1400" dirty="0"/>
              <a:t> along with REST APIs help in building a data economy</a:t>
            </a:r>
          </a:p>
        </p:txBody>
      </p:sp>
    </p:spTree>
    <p:extLst>
      <p:ext uri="{BB962C8B-B14F-4D97-AF65-F5344CB8AC3E}">
        <p14:creationId xmlns:p14="http://schemas.microsoft.com/office/powerpoint/2010/main" val="1818334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5"/>
            <a:ext cx="9144000" cy="68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4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à coins arrondis 54"/>
          <p:cNvSpPr/>
          <p:nvPr/>
        </p:nvSpPr>
        <p:spPr>
          <a:xfrm>
            <a:off x="6553200" y="25014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Industry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2150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Work Process</a:t>
            </a:r>
            <a:br>
              <a:rPr lang="en-US" altLang="fr-FR"/>
            </a:br>
            <a:endParaRPr lang="en-US" alt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549657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>
                <a:solidFill>
                  <a:schemeClr val="bg1"/>
                </a:solidFill>
              </a:rPr>
              <a:t>Public Services</a:t>
            </a:r>
          </a:p>
          <a:p>
            <a:pPr algn="ctr" eaLnBrk="1" hangingPunct="1">
              <a:defRPr/>
            </a:pPr>
            <a:endParaRPr lang="en-US" altLang="fr-FR">
              <a:solidFill>
                <a:srgbClr val="FABE78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817629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>
                <a:solidFill>
                  <a:schemeClr val="bg1"/>
                </a:solidFill>
              </a:rPr>
              <a:t>Enterprise</a:t>
            </a:r>
          </a:p>
          <a:p>
            <a:pPr algn="ctr" eaLnBrk="1" hangingPunct="1">
              <a:defRPr/>
            </a:pPr>
            <a:endParaRPr lang="en-US" altLang="fr-FR">
              <a:solidFill>
                <a:srgbClr val="FABE78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78327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>
                <a:solidFill>
                  <a:schemeClr val="bg1"/>
                </a:solidFill>
              </a:rPr>
              <a:t>Healthcare</a:t>
            </a:r>
          </a:p>
          <a:p>
            <a:pPr algn="ctr" eaLnBrk="1" hangingPunct="1">
              <a:defRPr/>
            </a:pPr>
            <a:endParaRPr lang="en-US" altLang="fr-FR">
              <a:solidFill>
                <a:srgbClr val="FABE78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78197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>
                <a:solidFill>
                  <a:srgbClr val="FFFFFF"/>
                </a:solidFill>
              </a:rPr>
              <a:t>Energy</a:t>
            </a:r>
          </a:p>
          <a:p>
            <a:pPr algn="ctr" eaLnBrk="1" hangingPunct="1">
              <a:defRPr/>
            </a:pPr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94003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>
                <a:solidFill>
                  <a:srgbClr val="FFFFFF"/>
                </a:solidFill>
              </a:rPr>
              <a:t>Transportation</a:t>
            </a:r>
            <a:endParaRPr lang="en-US" altLang="fr-FR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>
              <a:solidFill>
                <a:srgbClr val="FABE78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822673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Other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61975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>
                <a:solidFill>
                  <a:srgbClr val="FFFFFF"/>
                </a:solidFill>
              </a:rPr>
              <a:t>Residential</a:t>
            </a:r>
            <a:endParaRPr lang="en-US" altLang="fr-FR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>
              <a:solidFill>
                <a:srgbClr val="FABE78"/>
              </a:solidFill>
            </a:endParaRPr>
          </a:p>
        </p:txBody>
      </p:sp>
      <p:grpSp>
        <p:nvGrpSpPr>
          <p:cNvPr id="2" name="Group 501"/>
          <p:cNvGrpSpPr>
            <a:grpSpLocks noChangeAspect="1"/>
          </p:cNvGrpSpPr>
          <p:nvPr/>
        </p:nvGrpSpPr>
        <p:grpSpPr>
          <a:xfrm>
            <a:off x="1527833" y="1943054"/>
            <a:ext cx="516875" cy="360000"/>
            <a:chOff x="3790950" y="4365625"/>
            <a:chExt cx="904875" cy="630238"/>
          </a:xfrm>
          <a:solidFill>
            <a:schemeClr val="bg1"/>
          </a:solidFill>
        </p:grpSpPr>
        <p:sp>
          <p:nvSpPr>
            <p:cNvPr id="89" name="Freeform 5"/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7"/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6" name="Freeform 100"/>
          <p:cNvSpPr>
            <a:spLocks noChangeAspect="1" noEditPoints="1"/>
          </p:cNvSpPr>
          <p:nvPr/>
        </p:nvSpPr>
        <p:spPr bwMode="auto">
          <a:xfrm>
            <a:off x="3444875" y="1943100"/>
            <a:ext cx="361950" cy="360363"/>
          </a:xfrm>
          <a:custGeom>
            <a:avLst/>
            <a:gdLst>
              <a:gd name="T0" fmla="*/ 2147483647 w 639"/>
              <a:gd name="T1" fmla="*/ 2147483647 h 636"/>
              <a:gd name="T2" fmla="*/ 2147483647 w 639"/>
              <a:gd name="T3" fmla="*/ 2147483647 h 636"/>
              <a:gd name="T4" fmla="*/ 2147483647 w 639"/>
              <a:gd name="T5" fmla="*/ 2147483647 h 636"/>
              <a:gd name="T6" fmla="*/ 2147483647 w 639"/>
              <a:gd name="T7" fmla="*/ 2147483647 h 636"/>
              <a:gd name="T8" fmla="*/ 2147483647 w 639"/>
              <a:gd name="T9" fmla="*/ 2147483647 h 636"/>
              <a:gd name="T10" fmla="*/ 2147483647 w 639"/>
              <a:gd name="T11" fmla="*/ 2147483647 h 636"/>
              <a:gd name="T12" fmla="*/ 2147483647 w 639"/>
              <a:gd name="T13" fmla="*/ 0 h 636"/>
              <a:gd name="T14" fmla="*/ 2147483647 w 639"/>
              <a:gd name="T15" fmla="*/ 2147483647 h 636"/>
              <a:gd name="T16" fmla="*/ 2147483647 w 639"/>
              <a:gd name="T17" fmla="*/ 2147483647 h 636"/>
              <a:gd name="T18" fmla="*/ 2147483647 w 639"/>
              <a:gd name="T19" fmla="*/ 2147483647 h 636"/>
              <a:gd name="T20" fmla="*/ 2147483647 w 639"/>
              <a:gd name="T21" fmla="*/ 2147483647 h 636"/>
              <a:gd name="T22" fmla="*/ 2147483647 w 639"/>
              <a:gd name="T23" fmla="*/ 2147483647 h 636"/>
              <a:gd name="T24" fmla="*/ 2147483647 w 639"/>
              <a:gd name="T25" fmla="*/ 2147483647 h 636"/>
              <a:gd name="T26" fmla="*/ 2147483647 w 639"/>
              <a:gd name="T27" fmla="*/ 2147483647 h 636"/>
              <a:gd name="T28" fmla="*/ 2147483647 w 639"/>
              <a:gd name="T29" fmla="*/ 2147483647 h 636"/>
              <a:gd name="T30" fmla="*/ 2147483647 w 639"/>
              <a:gd name="T31" fmla="*/ 2147483647 h 636"/>
              <a:gd name="T32" fmla="*/ 2147483647 w 639"/>
              <a:gd name="T33" fmla="*/ 2147483647 h 636"/>
              <a:gd name="T34" fmla="*/ 0 w 639"/>
              <a:gd name="T35" fmla="*/ 2147483647 h 636"/>
              <a:gd name="T36" fmla="*/ 2147483647 w 639"/>
              <a:gd name="T37" fmla="*/ 2147483647 h 636"/>
              <a:gd name="T38" fmla="*/ 2147483647 w 639"/>
              <a:gd name="T39" fmla="*/ 2147483647 h 636"/>
              <a:gd name="T40" fmla="*/ 2147483647 w 639"/>
              <a:gd name="T41" fmla="*/ 2147483647 h 636"/>
              <a:gd name="T42" fmla="*/ 2147483647 w 639"/>
              <a:gd name="T43" fmla="*/ 2147483647 h 636"/>
              <a:gd name="T44" fmla="*/ 2147483647 w 639"/>
              <a:gd name="T45" fmla="*/ 2147483647 h 636"/>
              <a:gd name="T46" fmla="*/ 2147483647 w 639"/>
              <a:gd name="T47" fmla="*/ 2147483647 h 636"/>
              <a:gd name="T48" fmla="*/ 2147483647 w 639"/>
              <a:gd name="T49" fmla="*/ 2147483647 h 636"/>
              <a:gd name="T50" fmla="*/ 2147483647 w 639"/>
              <a:gd name="T51" fmla="*/ 2147483647 h 636"/>
              <a:gd name="T52" fmla="*/ 2147483647 w 639"/>
              <a:gd name="T53" fmla="*/ 2147483647 h 636"/>
              <a:gd name="T54" fmla="*/ 2147483647 w 639"/>
              <a:gd name="T55" fmla="*/ 2147483647 h 636"/>
              <a:gd name="T56" fmla="*/ 2147483647 w 639"/>
              <a:gd name="T57" fmla="*/ 2147483647 h 636"/>
              <a:gd name="T58" fmla="*/ 2147483647 w 639"/>
              <a:gd name="T59" fmla="*/ 2147483647 h 636"/>
              <a:gd name="T60" fmla="*/ 2147483647 w 639"/>
              <a:gd name="T61" fmla="*/ 2147483647 h 636"/>
              <a:gd name="T62" fmla="*/ 2147483647 w 639"/>
              <a:gd name="T63" fmla="*/ 2147483647 h 636"/>
              <a:gd name="T64" fmla="*/ 2147483647 w 639"/>
              <a:gd name="T65" fmla="*/ 2147483647 h 636"/>
              <a:gd name="T66" fmla="*/ 2147483647 w 639"/>
              <a:gd name="T67" fmla="*/ 2147483647 h 636"/>
              <a:gd name="T68" fmla="*/ 2147483647 w 639"/>
              <a:gd name="T69" fmla="*/ 2147483647 h 636"/>
              <a:gd name="T70" fmla="*/ 2147483647 w 639"/>
              <a:gd name="T71" fmla="*/ 2147483647 h 636"/>
              <a:gd name="T72" fmla="*/ 2147483647 w 639"/>
              <a:gd name="T73" fmla="*/ 2147483647 h 636"/>
              <a:gd name="T74" fmla="*/ 2147483647 w 639"/>
              <a:gd name="T75" fmla="*/ 2147483647 h 636"/>
              <a:gd name="T76" fmla="*/ 2147483647 w 639"/>
              <a:gd name="T77" fmla="*/ 2147483647 h 636"/>
              <a:gd name="T78" fmla="*/ 2147483647 w 639"/>
              <a:gd name="T79" fmla="*/ 2147483647 h 636"/>
              <a:gd name="T80" fmla="*/ 2147483647 w 639"/>
              <a:gd name="T81" fmla="*/ 2147483647 h 636"/>
              <a:gd name="T82" fmla="*/ 2147483647 w 639"/>
              <a:gd name="T83" fmla="*/ 2147483647 h 636"/>
              <a:gd name="T84" fmla="*/ 2147483647 w 639"/>
              <a:gd name="T85" fmla="*/ 2147483647 h 636"/>
              <a:gd name="T86" fmla="*/ 2147483647 w 639"/>
              <a:gd name="T87" fmla="*/ 2147483647 h 636"/>
              <a:gd name="T88" fmla="*/ 2147483647 w 639"/>
              <a:gd name="T89" fmla="*/ 2147483647 h 636"/>
              <a:gd name="T90" fmla="*/ 2147483647 w 639"/>
              <a:gd name="T91" fmla="*/ 2147483647 h 636"/>
              <a:gd name="T92" fmla="*/ 2147483647 w 639"/>
              <a:gd name="T93" fmla="*/ 2147483647 h 6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6"/>
              <a:gd name="T143" fmla="*/ 639 w 639"/>
              <a:gd name="T144" fmla="*/ 636 h 6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6">
                <a:moveTo>
                  <a:pt x="626" y="566"/>
                </a:moveTo>
                <a:cubicBezTo>
                  <a:pt x="598" y="528"/>
                  <a:pt x="598" y="528"/>
                  <a:pt x="598" y="528"/>
                </a:cubicBezTo>
                <a:cubicBezTo>
                  <a:pt x="582" y="504"/>
                  <a:pt x="571" y="487"/>
                  <a:pt x="543" y="487"/>
                </a:cubicBezTo>
                <a:cubicBezTo>
                  <a:pt x="404" y="487"/>
                  <a:pt x="404" y="487"/>
                  <a:pt x="404" y="487"/>
                </a:cubicBezTo>
                <a:cubicBezTo>
                  <a:pt x="404" y="453"/>
                  <a:pt x="404" y="453"/>
                  <a:pt x="404" y="453"/>
                </a:cubicBezTo>
                <a:cubicBezTo>
                  <a:pt x="582" y="453"/>
                  <a:pt x="582" y="453"/>
                  <a:pt x="582" y="453"/>
                </a:cubicBezTo>
                <a:cubicBezTo>
                  <a:pt x="603" y="453"/>
                  <a:pt x="619" y="433"/>
                  <a:pt x="619" y="409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20"/>
                  <a:pt x="603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7" y="0"/>
                  <a:pt x="35" y="8"/>
                  <a:pt x="29" y="20"/>
                </a:cubicBezTo>
                <a:cubicBezTo>
                  <a:pt x="69" y="20"/>
                  <a:pt x="101" y="52"/>
                  <a:pt x="101" y="92"/>
                </a:cubicBezTo>
                <a:cubicBezTo>
                  <a:pt x="101" y="132"/>
                  <a:pt x="68" y="165"/>
                  <a:pt x="28" y="165"/>
                </a:cubicBezTo>
                <a:cubicBezTo>
                  <a:pt x="26" y="165"/>
                  <a:pt x="24" y="164"/>
                  <a:pt x="22" y="164"/>
                </a:cubicBezTo>
                <a:cubicBezTo>
                  <a:pt x="22" y="341"/>
                  <a:pt x="22" y="341"/>
                  <a:pt x="22" y="341"/>
                </a:cubicBezTo>
                <a:cubicBezTo>
                  <a:pt x="23" y="341"/>
                  <a:pt x="23" y="341"/>
                  <a:pt x="23" y="341"/>
                </a:cubicBezTo>
                <a:cubicBezTo>
                  <a:pt x="23" y="409"/>
                  <a:pt x="23" y="409"/>
                  <a:pt x="23" y="409"/>
                </a:cubicBezTo>
                <a:cubicBezTo>
                  <a:pt x="23" y="433"/>
                  <a:pt x="39" y="453"/>
                  <a:pt x="59" y="453"/>
                </a:cubicBezTo>
                <a:cubicBezTo>
                  <a:pt x="227" y="453"/>
                  <a:pt x="227" y="453"/>
                  <a:pt x="227" y="453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78" y="487"/>
                  <a:pt x="62" y="504"/>
                  <a:pt x="45" y="527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5" y="582"/>
                  <a:pt x="2" y="599"/>
                  <a:pt x="10" y="614"/>
                </a:cubicBezTo>
                <a:cubicBezTo>
                  <a:pt x="17" y="628"/>
                  <a:pt x="32" y="636"/>
                  <a:pt x="52" y="636"/>
                </a:cubicBezTo>
                <a:cubicBezTo>
                  <a:pt x="590" y="636"/>
                  <a:pt x="590" y="636"/>
                  <a:pt x="590" y="636"/>
                </a:cubicBezTo>
                <a:cubicBezTo>
                  <a:pt x="609" y="636"/>
                  <a:pt x="624" y="628"/>
                  <a:pt x="632" y="614"/>
                </a:cubicBezTo>
                <a:cubicBezTo>
                  <a:pt x="639" y="600"/>
                  <a:pt x="637" y="582"/>
                  <a:pt x="626" y="566"/>
                </a:cubicBezTo>
                <a:close/>
                <a:moveTo>
                  <a:pt x="28" y="119"/>
                </a:moveTo>
                <a:cubicBezTo>
                  <a:pt x="43" y="119"/>
                  <a:pt x="55" y="106"/>
                  <a:pt x="55" y="91"/>
                </a:cubicBezTo>
                <a:cubicBezTo>
                  <a:pt x="55" y="76"/>
                  <a:pt x="43" y="64"/>
                  <a:pt x="28" y="64"/>
                </a:cubicBezTo>
                <a:cubicBezTo>
                  <a:pt x="13" y="64"/>
                  <a:pt x="0" y="76"/>
                  <a:pt x="0" y="91"/>
                </a:cubicBezTo>
                <a:cubicBezTo>
                  <a:pt x="0" y="106"/>
                  <a:pt x="13" y="119"/>
                  <a:pt x="28" y="119"/>
                </a:cubicBezTo>
                <a:close/>
                <a:moveTo>
                  <a:pt x="535" y="383"/>
                </a:moveTo>
                <a:cubicBezTo>
                  <a:pt x="107" y="383"/>
                  <a:pt x="107" y="383"/>
                  <a:pt x="107" y="383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535" y="67"/>
                  <a:pt x="535" y="67"/>
                  <a:pt x="535" y="67"/>
                </a:cubicBezTo>
                <a:lnTo>
                  <a:pt x="535" y="383"/>
                </a:lnTo>
                <a:close/>
                <a:moveTo>
                  <a:pt x="508" y="144"/>
                </a:moveTo>
                <a:cubicBezTo>
                  <a:pt x="130" y="144"/>
                  <a:pt x="130" y="144"/>
                  <a:pt x="130" y="144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508" y="87"/>
                  <a:pt x="508" y="87"/>
                  <a:pt x="508" y="87"/>
                </a:cubicBezTo>
                <a:lnTo>
                  <a:pt x="508" y="144"/>
                </a:lnTo>
                <a:close/>
                <a:moveTo>
                  <a:pt x="396" y="363"/>
                </a:moveTo>
                <a:cubicBezTo>
                  <a:pt x="298" y="363"/>
                  <a:pt x="298" y="363"/>
                  <a:pt x="298" y="363"/>
                </a:cubicBezTo>
                <a:cubicBezTo>
                  <a:pt x="298" y="271"/>
                  <a:pt x="298" y="271"/>
                  <a:pt x="298" y="271"/>
                </a:cubicBezTo>
                <a:cubicBezTo>
                  <a:pt x="396" y="271"/>
                  <a:pt x="396" y="271"/>
                  <a:pt x="396" y="271"/>
                </a:cubicBezTo>
                <a:lnTo>
                  <a:pt x="396" y="363"/>
                </a:lnTo>
                <a:close/>
                <a:moveTo>
                  <a:pt x="506" y="363"/>
                </a:moveTo>
                <a:cubicBezTo>
                  <a:pt x="408" y="363"/>
                  <a:pt x="408" y="363"/>
                  <a:pt x="408" y="363"/>
                </a:cubicBezTo>
                <a:cubicBezTo>
                  <a:pt x="408" y="271"/>
                  <a:pt x="408" y="271"/>
                  <a:pt x="408" y="271"/>
                </a:cubicBezTo>
                <a:cubicBezTo>
                  <a:pt x="506" y="271"/>
                  <a:pt x="506" y="271"/>
                  <a:pt x="506" y="271"/>
                </a:cubicBezTo>
                <a:lnTo>
                  <a:pt x="506" y="363"/>
                </a:lnTo>
                <a:close/>
                <a:moveTo>
                  <a:pt x="506" y="205"/>
                </a:moveTo>
                <a:cubicBezTo>
                  <a:pt x="297" y="205"/>
                  <a:pt x="297" y="205"/>
                  <a:pt x="297" y="205"/>
                </a:cubicBezTo>
                <a:cubicBezTo>
                  <a:pt x="297" y="185"/>
                  <a:pt x="297" y="185"/>
                  <a:pt x="297" y="185"/>
                </a:cubicBezTo>
                <a:cubicBezTo>
                  <a:pt x="506" y="185"/>
                  <a:pt x="506" y="185"/>
                  <a:pt x="506" y="185"/>
                </a:cubicBezTo>
                <a:cubicBezTo>
                  <a:pt x="506" y="205"/>
                  <a:pt x="506" y="205"/>
                  <a:pt x="506" y="205"/>
                </a:cubicBezTo>
                <a:close/>
                <a:moveTo>
                  <a:pt x="506" y="241"/>
                </a:moveTo>
                <a:cubicBezTo>
                  <a:pt x="297" y="241"/>
                  <a:pt x="297" y="241"/>
                  <a:pt x="297" y="241"/>
                </a:cubicBezTo>
                <a:cubicBezTo>
                  <a:pt x="297" y="221"/>
                  <a:pt x="297" y="221"/>
                  <a:pt x="297" y="221"/>
                </a:cubicBezTo>
                <a:cubicBezTo>
                  <a:pt x="506" y="221"/>
                  <a:pt x="506" y="221"/>
                  <a:pt x="506" y="221"/>
                </a:cubicBezTo>
                <a:cubicBezTo>
                  <a:pt x="506" y="241"/>
                  <a:pt x="506" y="241"/>
                  <a:pt x="506" y="241"/>
                </a:cubicBezTo>
                <a:close/>
                <a:moveTo>
                  <a:pt x="188" y="353"/>
                </a:moveTo>
                <a:cubicBezTo>
                  <a:pt x="189" y="339"/>
                  <a:pt x="189" y="339"/>
                  <a:pt x="189" y="339"/>
                </a:cubicBezTo>
                <a:cubicBezTo>
                  <a:pt x="176" y="338"/>
                  <a:pt x="162" y="334"/>
                  <a:pt x="154" y="328"/>
                </a:cubicBezTo>
                <a:cubicBezTo>
                  <a:pt x="155" y="322"/>
                  <a:pt x="155" y="316"/>
                  <a:pt x="156" y="309"/>
                </a:cubicBezTo>
                <a:cubicBezTo>
                  <a:pt x="166" y="315"/>
                  <a:pt x="178" y="319"/>
                  <a:pt x="191" y="321"/>
                </a:cubicBezTo>
                <a:cubicBezTo>
                  <a:pt x="196" y="265"/>
                  <a:pt x="196" y="265"/>
                  <a:pt x="196" y="265"/>
                </a:cubicBezTo>
                <a:cubicBezTo>
                  <a:pt x="175" y="257"/>
                  <a:pt x="154" y="248"/>
                  <a:pt x="154" y="221"/>
                </a:cubicBezTo>
                <a:cubicBezTo>
                  <a:pt x="154" y="194"/>
                  <a:pt x="172" y="179"/>
                  <a:pt x="204" y="178"/>
                </a:cubicBezTo>
                <a:cubicBezTo>
                  <a:pt x="206" y="165"/>
                  <a:pt x="206" y="165"/>
                  <a:pt x="206" y="165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27" y="180"/>
                  <a:pt x="237" y="183"/>
                  <a:pt x="243" y="186"/>
                </a:cubicBezTo>
                <a:cubicBezTo>
                  <a:pt x="242" y="204"/>
                  <a:pt x="242" y="204"/>
                  <a:pt x="242" y="204"/>
                </a:cubicBezTo>
                <a:cubicBezTo>
                  <a:pt x="233" y="201"/>
                  <a:pt x="224" y="199"/>
                  <a:pt x="214" y="198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30" y="254"/>
                  <a:pt x="251" y="265"/>
                  <a:pt x="251" y="293"/>
                </a:cubicBezTo>
                <a:cubicBezTo>
                  <a:pt x="251" y="325"/>
                  <a:pt x="234" y="339"/>
                  <a:pt x="200" y="339"/>
                </a:cubicBezTo>
                <a:cubicBezTo>
                  <a:pt x="199" y="354"/>
                  <a:pt x="199" y="354"/>
                  <a:pt x="199" y="354"/>
                </a:cubicBezTo>
                <a:lnTo>
                  <a:pt x="188" y="353"/>
                </a:lnTo>
                <a:close/>
                <a:moveTo>
                  <a:pt x="198" y="243"/>
                </a:moveTo>
                <a:cubicBezTo>
                  <a:pt x="203" y="197"/>
                  <a:pt x="203" y="197"/>
                  <a:pt x="203" y="197"/>
                </a:cubicBezTo>
                <a:cubicBezTo>
                  <a:pt x="181" y="197"/>
                  <a:pt x="171" y="207"/>
                  <a:pt x="171" y="220"/>
                </a:cubicBezTo>
                <a:cubicBezTo>
                  <a:pt x="171" y="232"/>
                  <a:pt x="183" y="238"/>
                  <a:pt x="198" y="243"/>
                </a:cubicBezTo>
                <a:close/>
                <a:moveTo>
                  <a:pt x="207" y="269"/>
                </a:moveTo>
                <a:cubicBezTo>
                  <a:pt x="202" y="322"/>
                  <a:pt x="202" y="322"/>
                  <a:pt x="202" y="322"/>
                </a:cubicBezTo>
                <a:cubicBezTo>
                  <a:pt x="224" y="321"/>
                  <a:pt x="235" y="313"/>
                  <a:pt x="235" y="296"/>
                </a:cubicBezTo>
                <a:cubicBezTo>
                  <a:pt x="235" y="282"/>
                  <a:pt x="222" y="275"/>
                  <a:pt x="207" y="26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latin typeface="Trebuchet MS" pitchFamily="34" charset="0"/>
              <a:cs typeface="Tahoma" pitchFamily="34" charset="0"/>
            </a:endParaRPr>
          </a:p>
        </p:txBody>
      </p:sp>
      <p:grpSp>
        <p:nvGrpSpPr>
          <p:cNvPr id="3" name="Group 95"/>
          <p:cNvGrpSpPr>
            <a:grpSpLocks noChangeAspect="1"/>
          </p:cNvGrpSpPr>
          <p:nvPr/>
        </p:nvGrpSpPr>
        <p:grpSpPr>
          <a:xfrm>
            <a:off x="5283450" y="1943054"/>
            <a:ext cx="405902" cy="396000"/>
            <a:chOff x="2935288" y="165101"/>
            <a:chExt cx="781050" cy="761999"/>
          </a:xfrm>
          <a:solidFill>
            <a:schemeClr val="bg1"/>
          </a:solidFill>
        </p:grpSpPr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35288" y="201613"/>
              <a:ext cx="538163" cy="561975"/>
            </a:xfrm>
            <a:custGeom>
              <a:avLst/>
              <a:gdLst/>
              <a:ahLst/>
              <a:cxnLst>
                <a:cxn ang="0">
                  <a:pos x="234" y="534"/>
                </a:cxn>
                <a:cxn ang="0">
                  <a:pos x="203" y="482"/>
                </a:cxn>
                <a:cxn ang="0">
                  <a:pos x="168" y="397"/>
                </a:cxn>
                <a:cxn ang="0">
                  <a:pos x="164" y="394"/>
                </a:cxn>
                <a:cxn ang="0">
                  <a:pos x="163" y="393"/>
                </a:cxn>
                <a:cxn ang="0">
                  <a:pos x="63" y="300"/>
                </a:cxn>
                <a:cxn ang="0">
                  <a:pos x="0" y="182"/>
                </a:cxn>
                <a:cxn ang="0">
                  <a:pos x="1" y="168"/>
                </a:cxn>
                <a:cxn ang="0">
                  <a:pos x="104" y="47"/>
                </a:cxn>
                <a:cxn ang="0">
                  <a:pos x="190" y="0"/>
                </a:cxn>
                <a:cxn ang="0">
                  <a:pos x="205" y="34"/>
                </a:cxn>
                <a:cxn ang="0">
                  <a:pos x="125" y="78"/>
                </a:cxn>
                <a:cxn ang="0">
                  <a:pos x="38" y="175"/>
                </a:cxn>
                <a:cxn ang="0">
                  <a:pos x="37" y="182"/>
                </a:cxn>
                <a:cxn ang="0">
                  <a:pos x="90" y="275"/>
                </a:cxn>
                <a:cxn ang="0">
                  <a:pos x="186" y="364"/>
                </a:cxn>
                <a:cxn ang="0">
                  <a:pos x="230" y="428"/>
                </a:cxn>
                <a:cxn ang="0">
                  <a:pos x="239" y="475"/>
                </a:cxn>
                <a:cxn ang="0">
                  <a:pos x="240" y="478"/>
                </a:cxn>
                <a:cxn ang="0">
                  <a:pos x="243" y="486"/>
                </a:cxn>
                <a:cxn ang="0">
                  <a:pos x="255" y="504"/>
                </a:cxn>
                <a:cxn ang="0">
                  <a:pos x="326" y="551"/>
                </a:cxn>
                <a:cxn ang="0">
                  <a:pos x="384" y="497"/>
                </a:cxn>
                <a:cxn ang="0">
                  <a:pos x="394" y="466"/>
                </a:cxn>
                <a:cxn ang="0">
                  <a:pos x="394" y="463"/>
                </a:cxn>
                <a:cxn ang="0">
                  <a:pos x="394" y="460"/>
                </a:cxn>
                <a:cxn ang="0">
                  <a:pos x="395" y="416"/>
                </a:cxn>
                <a:cxn ang="0">
                  <a:pos x="423" y="346"/>
                </a:cxn>
                <a:cxn ang="0">
                  <a:pos x="535" y="131"/>
                </a:cxn>
                <a:cxn ang="0">
                  <a:pos x="534" y="121"/>
                </a:cxn>
                <a:cxn ang="0">
                  <a:pos x="454" y="52"/>
                </a:cxn>
                <a:cxn ang="0">
                  <a:pos x="377" y="38"/>
                </a:cxn>
                <a:cxn ang="0">
                  <a:pos x="465" y="17"/>
                </a:cxn>
                <a:cxn ang="0">
                  <a:pos x="571" y="115"/>
                </a:cxn>
                <a:cxn ang="0">
                  <a:pos x="572" y="131"/>
                </a:cxn>
                <a:cxn ang="0">
                  <a:pos x="452" y="369"/>
                </a:cxn>
                <a:cxn ang="0">
                  <a:pos x="449" y="372"/>
                </a:cxn>
                <a:cxn ang="0">
                  <a:pos x="443" y="383"/>
                </a:cxn>
                <a:cxn ang="0">
                  <a:pos x="432" y="418"/>
                </a:cxn>
                <a:cxn ang="0">
                  <a:pos x="431" y="460"/>
                </a:cxn>
                <a:cxn ang="0">
                  <a:pos x="431" y="466"/>
                </a:cxn>
                <a:cxn ang="0">
                  <a:pos x="410" y="523"/>
                </a:cxn>
                <a:cxn ang="0">
                  <a:pos x="360" y="570"/>
                </a:cxn>
                <a:cxn ang="0">
                  <a:pos x="292" y="573"/>
                </a:cxn>
              </a:cxnLst>
              <a:rect l="0" t="0" r="r" b="b"/>
              <a:pathLst>
                <a:path w="572" h="598">
                  <a:moveTo>
                    <a:pt x="292" y="573"/>
                  </a:moveTo>
                  <a:cubicBezTo>
                    <a:pt x="234" y="534"/>
                    <a:pt x="234" y="534"/>
                    <a:pt x="234" y="534"/>
                  </a:cubicBezTo>
                  <a:cubicBezTo>
                    <a:pt x="207" y="513"/>
                    <a:pt x="204" y="483"/>
                    <a:pt x="203" y="482"/>
                  </a:cubicBezTo>
                  <a:cubicBezTo>
                    <a:pt x="203" y="482"/>
                    <a:pt x="203" y="482"/>
                    <a:pt x="203" y="482"/>
                  </a:cubicBezTo>
                  <a:cubicBezTo>
                    <a:pt x="193" y="436"/>
                    <a:pt x="193" y="436"/>
                    <a:pt x="193" y="436"/>
                  </a:cubicBezTo>
                  <a:cubicBezTo>
                    <a:pt x="190" y="417"/>
                    <a:pt x="175" y="402"/>
                    <a:pt x="168" y="397"/>
                  </a:cubicBezTo>
                  <a:cubicBezTo>
                    <a:pt x="168" y="397"/>
                    <a:pt x="168" y="397"/>
                    <a:pt x="168" y="397"/>
                  </a:cubicBezTo>
                  <a:cubicBezTo>
                    <a:pt x="165" y="395"/>
                    <a:pt x="164" y="394"/>
                    <a:pt x="164" y="394"/>
                  </a:cubicBezTo>
                  <a:cubicBezTo>
                    <a:pt x="164" y="394"/>
                    <a:pt x="164" y="394"/>
                    <a:pt x="164" y="394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35" y="371"/>
                    <a:pt x="96" y="337"/>
                    <a:pt x="63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30" y="262"/>
                    <a:pt x="1" y="223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77"/>
                    <a:pt x="0" y="173"/>
                    <a:pt x="1" y="168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2" y="116"/>
                    <a:pt x="60" y="7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48" y="18"/>
                    <a:pt x="189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34"/>
                    <a:pt x="165" y="51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83" y="105"/>
                    <a:pt x="43" y="143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7" y="177"/>
                    <a:pt x="37" y="179"/>
                    <a:pt x="37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6" y="203"/>
                    <a:pt x="59" y="241"/>
                    <a:pt x="90" y="275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121" y="310"/>
                    <a:pt x="160" y="343"/>
                    <a:pt x="186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93" y="369"/>
                    <a:pt x="221" y="390"/>
                    <a:pt x="230" y="428"/>
                  </a:cubicBezTo>
                  <a:cubicBezTo>
                    <a:pt x="230" y="428"/>
                    <a:pt x="230" y="428"/>
                    <a:pt x="230" y="428"/>
                  </a:cubicBezTo>
                  <a:cubicBezTo>
                    <a:pt x="239" y="475"/>
                    <a:pt x="239" y="475"/>
                    <a:pt x="239" y="475"/>
                  </a:cubicBezTo>
                  <a:cubicBezTo>
                    <a:pt x="239" y="475"/>
                    <a:pt x="239" y="476"/>
                    <a:pt x="240" y="478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40" y="480"/>
                    <a:pt x="241" y="483"/>
                    <a:pt x="243" y="486"/>
                  </a:cubicBezTo>
                  <a:cubicBezTo>
                    <a:pt x="243" y="486"/>
                    <a:pt x="243" y="486"/>
                    <a:pt x="243" y="486"/>
                  </a:cubicBezTo>
                  <a:cubicBezTo>
                    <a:pt x="245" y="492"/>
                    <a:pt x="250" y="499"/>
                    <a:pt x="255" y="504"/>
                  </a:cubicBezTo>
                  <a:cubicBezTo>
                    <a:pt x="255" y="504"/>
                    <a:pt x="255" y="504"/>
                    <a:pt x="255" y="504"/>
                  </a:cubicBezTo>
                  <a:cubicBezTo>
                    <a:pt x="313" y="542"/>
                    <a:pt x="313" y="542"/>
                    <a:pt x="313" y="542"/>
                  </a:cubicBezTo>
                  <a:cubicBezTo>
                    <a:pt x="326" y="551"/>
                    <a:pt x="326" y="551"/>
                    <a:pt x="326" y="551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84" y="497"/>
                    <a:pt x="384" y="497"/>
                    <a:pt x="384" y="497"/>
                  </a:cubicBezTo>
                  <a:cubicBezTo>
                    <a:pt x="392" y="488"/>
                    <a:pt x="394" y="473"/>
                    <a:pt x="394" y="466"/>
                  </a:cubicBezTo>
                  <a:cubicBezTo>
                    <a:pt x="394" y="466"/>
                    <a:pt x="394" y="466"/>
                    <a:pt x="394" y="466"/>
                  </a:cubicBezTo>
                  <a:cubicBezTo>
                    <a:pt x="394" y="463"/>
                    <a:pt x="394" y="463"/>
                    <a:pt x="394" y="463"/>
                  </a:cubicBezTo>
                  <a:cubicBezTo>
                    <a:pt x="394" y="463"/>
                    <a:pt x="394" y="463"/>
                    <a:pt x="394" y="463"/>
                  </a:cubicBezTo>
                  <a:cubicBezTo>
                    <a:pt x="394" y="461"/>
                    <a:pt x="394" y="461"/>
                    <a:pt x="394" y="461"/>
                  </a:cubicBezTo>
                  <a:cubicBezTo>
                    <a:pt x="394" y="460"/>
                    <a:pt x="394" y="460"/>
                    <a:pt x="394" y="460"/>
                  </a:cubicBezTo>
                  <a:cubicBezTo>
                    <a:pt x="394" y="439"/>
                    <a:pt x="395" y="417"/>
                    <a:pt x="395" y="416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8" y="374"/>
                    <a:pt x="423" y="346"/>
                    <a:pt x="423" y="346"/>
                  </a:cubicBezTo>
                  <a:cubicBezTo>
                    <a:pt x="423" y="346"/>
                    <a:pt x="423" y="346"/>
                    <a:pt x="423" y="346"/>
                  </a:cubicBezTo>
                  <a:cubicBezTo>
                    <a:pt x="463" y="297"/>
                    <a:pt x="536" y="189"/>
                    <a:pt x="535" y="131"/>
                  </a:cubicBezTo>
                  <a:cubicBezTo>
                    <a:pt x="535" y="131"/>
                    <a:pt x="535" y="131"/>
                    <a:pt x="535" y="131"/>
                  </a:cubicBezTo>
                  <a:cubicBezTo>
                    <a:pt x="535" y="128"/>
                    <a:pt x="534" y="124"/>
                    <a:pt x="534" y="121"/>
                  </a:cubicBezTo>
                  <a:cubicBezTo>
                    <a:pt x="534" y="121"/>
                    <a:pt x="534" y="121"/>
                    <a:pt x="534" y="121"/>
                  </a:cubicBezTo>
                  <a:cubicBezTo>
                    <a:pt x="529" y="87"/>
                    <a:pt x="494" y="64"/>
                    <a:pt x="454" y="52"/>
                  </a:cubicBezTo>
                  <a:cubicBezTo>
                    <a:pt x="454" y="52"/>
                    <a:pt x="454" y="52"/>
                    <a:pt x="454" y="52"/>
                  </a:cubicBezTo>
                  <a:cubicBezTo>
                    <a:pt x="415" y="40"/>
                    <a:pt x="377" y="38"/>
                    <a:pt x="377" y="38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9" y="1"/>
                    <a:pt x="420" y="3"/>
                    <a:pt x="465" y="17"/>
                  </a:cubicBezTo>
                  <a:cubicBezTo>
                    <a:pt x="465" y="17"/>
                    <a:pt x="465" y="17"/>
                    <a:pt x="465" y="17"/>
                  </a:cubicBezTo>
                  <a:cubicBezTo>
                    <a:pt x="509" y="30"/>
                    <a:pt x="561" y="58"/>
                    <a:pt x="571" y="115"/>
                  </a:cubicBezTo>
                  <a:cubicBezTo>
                    <a:pt x="571" y="115"/>
                    <a:pt x="571" y="115"/>
                    <a:pt x="571" y="115"/>
                  </a:cubicBezTo>
                  <a:cubicBezTo>
                    <a:pt x="571" y="120"/>
                    <a:pt x="572" y="126"/>
                    <a:pt x="572" y="131"/>
                  </a:cubicBezTo>
                  <a:cubicBezTo>
                    <a:pt x="572" y="131"/>
                    <a:pt x="572" y="131"/>
                    <a:pt x="572" y="131"/>
                  </a:cubicBezTo>
                  <a:cubicBezTo>
                    <a:pt x="570" y="213"/>
                    <a:pt x="492" y="316"/>
                    <a:pt x="452" y="369"/>
                  </a:cubicBezTo>
                  <a:cubicBezTo>
                    <a:pt x="452" y="369"/>
                    <a:pt x="452" y="369"/>
                    <a:pt x="452" y="369"/>
                  </a:cubicBezTo>
                  <a:cubicBezTo>
                    <a:pt x="452" y="369"/>
                    <a:pt x="451" y="370"/>
                    <a:pt x="449" y="372"/>
                  </a:cubicBezTo>
                  <a:cubicBezTo>
                    <a:pt x="449" y="372"/>
                    <a:pt x="449" y="372"/>
                    <a:pt x="449" y="372"/>
                  </a:cubicBezTo>
                  <a:cubicBezTo>
                    <a:pt x="447" y="375"/>
                    <a:pt x="445" y="378"/>
                    <a:pt x="443" y="383"/>
                  </a:cubicBezTo>
                  <a:cubicBezTo>
                    <a:pt x="443" y="383"/>
                    <a:pt x="443" y="383"/>
                    <a:pt x="443" y="383"/>
                  </a:cubicBezTo>
                  <a:cubicBezTo>
                    <a:pt x="438" y="392"/>
                    <a:pt x="433" y="404"/>
                    <a:pt x="432" y="418"/>
                  </a:cubicBezTo>
                  <a:cubicBezTo>
                    <a:pt x="432" y="418"/>
                    <a:pt x="432" y="418"/>
                    <a:pt x="432" y="418"/>
                  </a:cubicBezTo>
                  <a:cubicBezTo>
                    <a:pt x="432" y="418"/>
                    <a:pt x="431" y="439"/>
                    <a:pt x="431" y="460"/>
                  </a:cubicBezTo>
                  <a:cubicBezTo>
                    <a:pt x="431" y="460"/>
                    <a:pt x="431" y="460"/>
                    <a:pt x="431" y="460"/>
                  </a:cubicBezTo>
                  <a:cubicBezTo>
                    <a:pt x="431" y="461"/>
                    <a:pt x="431" y="463"/>
                    <a:pt x="431" y="466"/>
                  </a:cubicBezTo>
                  <a:cubicBezTo>
                    <a:pt x="431" y="466"/>
                    <a:pt x="431" y="466"/>
                    <a:pt x="431" y="466"/>
                  </a:cubicBezTo>
                  <a:cubicBezTo>
                    <a:pt x="431" y="478"/>
                    <a:pt x="429" y="501"/>
                    <a:pt x="410" y="523"/>
                  </a:cubicBezTo>
                  <a:cubicBezTo>
                    <a:pt x="410" y="523"/>
                    <a:pt x="410" y="523"/>
                    <a:pt x="410" y="523"/>
                  </a:cubicBezTo>
                  <a:cubicBezTo>
                    <a:pt x="360" y="570"/>
                    <a:pt x="360" y="570"/>
                    <a:pt x="360" y="570"/>
                  </a:cubicBezTo>
                  <a:cubicBezTo>
                    <a:pt x="330" y="598"/>
                    <a:pt x="330" y="598"/>
                    <a:pt x="330" y="598"/>
                  </a:cubicBezTo>
                  <a:cubicBezTo>
                    <a:pt x="292" y="573"/>
                    <a:pt x="292" y="573"/>
                    <a:pt x="292" y="5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236913" y="490538"/>
              <a:ext cx="404813" cy="436562"/>
            </a:xfrm>
            <a:custGeom>
              <a:avLst/>
              <a:gdLst/>
              <a:ahLst/>
              <a:cxnLst>
                <a:cxn ang="0">
                  <a:pos x="178" y="462"/>
                </a:cxn>
                <a:cxn ang="0">
                  <a:pos x="0" y="280"/>
                </a:cxn>
                <a:cxn ang="0">
                  <a:pos x="0" y="280"/>
                </a:cxn>
                <a:cxn ang="0">
                  <a:pos x="19" y="277"/>
                </a:cxn>
                <a:cxn ang="0">
                  <a:pos x="25" y="299"/>
                </a:cxn>
                <a:cxn ang="0">
                  <a:pos x="25" y="299"/>
                </a:cxn>
                <a:cxn ang="0">
                  <a:pos x="48" y="349"/>
                </a:cxn>
                <a:cxn ang="0">
                  <a:pos x="48" y="349"/>
                </a:cxn>
                <a:cxn ang="0">
                  <a:pos x="182" y="442"/>
                </a:cxn>
                <a:cxn ang="0">
                  <a:pos x="182" y="442"/>
                </a:cxn>
                <a:cxn ang="0">
                  <a:pos x="208" y="444"/>
                </a:cxn>
                <a:cxn ang="0">
                  <a:pos x="208" y="444"/>
                </a:cxn>
                <a:cxn ang="0">
                  <a:pos x="381" y="248"/>
                </a:cxn>
                <a:cxn ang="0">
                  <a:pos x="381" y="248"/>
                </a:cxn>
                <a:cxn ang="0">
                  <a:pos x="410" y="6"/>
                </a:cxn>
                <a:cxn ang="0">
                  <a:pos x="410" y="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30" y="0"/>
                </a:cxn>
                <a:cxn ang="0">
                  <a:pos x="430" y="6"/>
                </a:cxn>
                <a:cxn ang="0">
                  <a:pos x="430" y="6"/>
                </a:cxn>
                <a:cxn ang="0">
                  <a:pos x="401" y="253"/>
                </a:cxn>
                <a:cxn ang="0">
                  <a:pos x="401" y="253"/>
                </a:cxn>
                <a:cxn ang="0">
                  <a:pos x="208" y="464"/>
                </a:cxn>
                <a:cxn ang="0">
                  <a:pos x="208" y="464"/>
                </a:cxn>
                <a:cxn ang="0">
                  <a:pos x="178" y="462"/>
                </a:cxn>
              </a:cxnLst>
              <a:rect l="0" t="0" r="r" b="b"/>
              <a:pathLst>
                <a:path w="430" h="464">
                  <a:moveTo>
                    <a:pt x="178" y="462"/>
                  </a:moveTo>
                  <a:cubicBezTo>
                    <a:pt x="23" y="432"/>
                    <a:pt x="0" y="281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20" y="277"/>
                    <a:pt x="21" y="285"/>
                    <a:pt x="25" y="299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9" y="312"/>
                    <a:pt x="36" y="330"/>
                    <a:pt x="48" y="349"/>
                  </a:cubicBezTo>
                  <a:cubicBezTo>
                    <a:pt x="48" y="349"/>
                    <a:pt x="48" y="349"/>
                    <a:pt x="48" y="349"/>
                  </a:cubicBezTo>
                  <a:cubicBezTo>
                    <a:pt x="71" y="388"/>
                    <a:pt x="111" y="429"/>
                    <a:pt x="182" y="442"/>
                  </a:cubicBezTo>
                  <a:cubicBezTo>
                    <a:pt x="182" y="442"/>
                    <a:pt x="182" y="442"/>
                    <a:pt x="182" y="442"/>
                  </a:cubicBezTo>
                  <a:cubicBezTo>
                    <a:pt x="191" y="443"/>
                    <a:pt x="199" y="444"/>
                    <a:pt x="208" y="444"/>
                  </a:cubicBezTo>
                  <a:cubicBezTo>
                    <a:pt x="208" y="444"/>
                    <a:pt x="208" y="444"/>
                    <a:pt x="208" y="444"/>
                  </a:cubicBezTo>
                  <a:cubicBezTo>
                    <a:pt x="303" y="445"/>
                    <a:pt x="354" y="352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409" y="144"/>
                    <a:pt x="410" y="33"/>
                    <a:pt x="410" y="6"/>
                  </a:cubicBezTo>
                  <a:cubicBezTo>
                    <a:pt x="410" y="6"/>
                    <a:pt x="410" y="6"/>
                    <a:pt x="410" y="6"/>
                  </a:cubicBezTo>
                  <a:cubicBezTo>
                    <a:pt x="410" y="2"/>
                    <a:pt x="410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0"/>
                    <a:pt x="430" y="2"/>
                    <a:pt x="430" y="6"/>
                  </a:cubicBezTo>
                  <a:cubicBezTo>
                    <a:pt x="430" y="6"/>
                    <a:pt x="430" y="6"/>
                    <a:pt x="430" y="6"/>
                  </a:cubicBezTo>
                  <a:cubicBezTo>
                    <a:pt x="430" y="34"/>
                    <a:pt x="429" y="146"/>
                    <a:pt x="401" y="253"/>
                  </a:cubicBezTo>
                  <a:cubicBezTo>
                    <a:pt x="401" y="253"/>
                    <a:pt x="401" y="253"/>
                    <a:pt x="401" y="253"/>
                  </a:cubicBezTo>
                  <a:cubicBezTo>
                    <a:pt x="373" y="359"/>
                    <a:pt x="318" y="463"/>
                    <a:pt x="208" y="464"/>
                  </a:cubicBezTo>
                  <a:cubicBezTo>
                    <a:pt x="208" y="464"/>
                    <a:pt x="208" y="464"/>
                    <a:pt x="208" y="464"/>
                  </a:cubicBezTo>
                  <a:cubicBezTo>
                    <a:pt x="198" y="464"/>
                    <a:pt x="189" y="463"/>
                    <a:pt x="178" y="4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3127375" y="609600"/>
              <a:ext cx="206375" cy="4445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13"/>
                </a:cxn>
                <a:cxn ang="0">
                  <a:pos x="33" y="20"/>
                </a:cxn>
                <a:cxn ang="0">
                  <a:pos x="33" y="20"/>
                </a:cxn>
                <a:cxn ang="0">
                  <a:pos x="92" y="27"/>
                </a:cxn>
                <a:cxn ang="0">
                  <a:pos x="92" y="27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220" y="18"/>
                </a:cxn>
                <a:cxn ang="0">
                  <a:pos x="112" y="46"/>
                </a:cxn>
                <a:cxn ang="0">
                  <a:pos x="112" y="46"/>
                </a:cxn>
                <a:cxn ang="0">
                  <a:pos x="92" y="47"/>
                </a:cxn>
                <a:cxn ang="0">
                  <a:pos x="92" y="47"/>
                </a:cxn>
                <a:cxn ang="0">
                  <a:pos x="0" y="32"/>
                </a:cxn>
              </a:cxnLst>
              <a:rect l="0" t="0" r="r" b="b"/>
              <a:pathLst>
                <a:path w="220" h="47">
                  <a:moveTo>
                    <a:pt x="0" y="32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17" y="17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49" y="24"/>
                    <a:pt x="70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8" y="27"/>
                    <a:pt x="104" y="27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60" y="21"/>
                    <a:pt x="212" y="0"/>
                    <a:pt x="212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9" y="18"/>
                    <a:pt x="166" y="41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5" y="47"/>
                    <a:pt x="99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44" y="47"/>
                    <a:pt x="1" y="32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068638" y="165101"/>
              <a:ext cx="117475" cy="90487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71" y="11"/>
                </a:cxn>
                <a:cxn ang="0">
                  <a:pos x="114" y="19"/>
                </a:cxn>
                <a:cxn ang="0">
                  <a:pos x="105" y="59"/>
                </a:cxn>
                <a:cxn ang="0">
                  <a:pos x="22" y="95"/>
                </a:cxn>
                <a:cxn ang="0">
                  <a:pos x="0" y="60"/>
                </a:cxn>
              </a:cxnLst>
              <a:rect l="0" t="0" r="r" b="b"/>
              <a:pathLst>
                <a:path w="125" h="95">
                  <a:moveTo>
                    <a:pt x="0" y="60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103" y="0"/>
                    <a:pt x="114" y="19"/>
                  </a:cubicBezTo>
                  <a:cubicBezTo>
                    <a:pt x="125" y="37"/>
                    <a:pt x="105" y="59"/>
                    <a:pt x="105" y="59"/>
                  </a:cubicBezTo>
                  <a:cubicBezTo>
                    <a:pt x="22" y="95"/>
                    <a:pt x="22" y="95"/>
                    <a:pt x="22" y="95"/>
                  </a:cubicBezTo>
                  <a:lnTo>
                    <a:pt x="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240088" y="177800"/>
              <a:ext cx="115888" cy="68262"/>
            </a:xfrm>
            <a:custGeom>
              <a:avLst/>
              <a:gdLst/>
              <a:ahLst/>
              <a:cxnLst>
                <a:cxn ang="0">
                  <a:pos x="116" y="73"/>
                </a:cxn>
                <a:cxn ang="0">
                  <a:pos x="31" y="58"/>
                </a:cxn>
                <a:cxn ang="0">
                  <a:pos x="6" y="21"/>
                </a:cxn>
                <a:cxn ang="0">
                  <a:pos x="40" y="0"/>
                </a:cxn>
                <a:cxn ang="0">
                  <a:pos x="124" y="33"/>
                </a:cxn>
                <a:cxn ang="0">
                  <a:pos x="116" y="73"/>
                </a:cxn>
              </a:cxnLst>
              <a:rect l="0" t="0" r="r" b="b"/>
              <a:pathLst>
                <a:path w="124" h="73">
                  <a:moveTo>
                    <a:pt x="116" y="73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0" y="43"/>
                    <a:pt x="6" y="21"/>
                  </a:cubicBezTo>
                  <a:cubicBezTo>
                    <a:pt x="11" y="2"/>
                    <a:pt x="40" y="0"/>
                    <a:pt x="40" y="0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16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33775" y="376238"/>
              <a:ext cx="182563" cy="200025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105" y="25"/>
                </a:cxn>
                <a:cxn ang="0">
                  <a:pos x="32" y="98"/>
                </a:cxn>
                <a:cxn ang="0">
                  <a:pos x="4" y="92"/>
                </a:cxn>
                <a:cxn ang="0">
                  <a:pos x="1" y="116"/>
                </a:cxn>
                <a:cxn ang="0">
                  <a:pos x="97" y="212"/>
                </a:cxn>
                <a:cxn ang="0">
                  <a:pos x="194" y="116"/>
                </a:cxn>
                <a:cxn ang="0">
                  <a:pos x="104" y="20"/>
                </a:cxn>
                <a:cxn ang="0">
                  <a:pos x="28" y="55"/>
                </a:cxn>
                <a:cxn ang="0">
                  <a:pos x="55" y="27"/>
                </a:cxn>
                <a:cxn ang="0">
                  <a:pos x="28" y="0"/>
                </a:cxn>
                <a:cxn ang="0">
                  <a:pos x="0" y="27"/>
                </a:cxn>
                <a:cxn ang="0">
                  <a:pos x="28" y="55"/>
                </a:cxn>
              </a:cxnLst>
              <a:rect l="0" t="0" r="r" b="b"/>
              <a:pathLst>
                <a:path w="194" h="212">
                  <a:moveTo>
                    <a:pt x="104" y="20"/>
                  </a:moveTo>
                  <a:cubicBezTo>
                    <a:pt x="104" y="22"/>
                    <a:pt x="105" y="23"/>
                    <a:pt x="105" y="25"/>
                  </a:cubicBezTo>
                  <a:cubicBezTo>
                    <a:pt x="105" y="65"/>
                    <a:pt x="72" y="98"/>
                    <a:pt x="32" y="98"/>
                  </a:cubicBezTo>
                  <a:cubicBezTo>
                    <a:pt x="22" y="98"/>
                    <a:pt x="13" y="96"/>
                    <a:pt x="4" y="92"/>
                  </a:cubicBezTo>
                  <a:cubicBezTo>
                    <a:pt x="2" y="100"/>
                    <a:pt x="1" y="107"/>
                    <a:pt x="1" y="116"/>
                  </a:cubicBezTo>
                  <a:cubicBezTo>
                    <a:pt x="1" y="169"/>
                    <a:pt x="44" y="212"/>
                    <a:pt x="97" y="212"/>
                  </a:cubicBezTo>
                  <a:cubicBezTo>
                    <a:pt x="151" y="212"/>
                    <a:pt x="194" y="169"/>
                    <a:pt x="194" y="116"/>
                  </a:cubicBezTo>
                  <a:cubicBezTo>
                    <a:pt x="194" y="65"/>
                    <a:pt x="154" y="23"/>
                    <a:pt x="104" y="20"/>
                  </a:cubicBezTo>
                  <a:close/>
                  <a:moveTo>
                    <a:pt x="28" y="55"/>
                  </a:move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2"/>
                    <a:pt x="13" y="55"/>
                    <a:pt x="28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Font typeface="Times New Roman" pitchFamily="18" charset="0"/>
                <a:buNone/>
                <a:defRPr/>
              </a:pPr>
              <a:endParaRPr lang="en-US" dirty="0">
                <a:latin typeface="+mn-lt"/>
                <a:ea typeface="MS PGothic"/>
                <a:cs typeface="MS PGothic"/>
              </a:endParaRPr>
            </a:p>
          </p:txBody>
        </p:sp>
      </p:grpSp>
      <p:grpSp>
        <p:nvGrpSpPr>
          <p:cNvPr id="5" name="Group 506"/>
          <p:cNvGrpSpPr>
            <a:grpSpLocks noChangeAspect="1"/>
          </p:cNvGrpSpPr>
          <p:nvPr/>
        </p:nvGrpSpPr>
        <p:grpSpPr>
          <a:xfrm>
            <a:off x="7038448" y="1943054"/>
            <a:ext cx="638566" cy="360000"/>
            <a:chOff x="4719464" y="5013176"/>
            <a:chExt cx="1281237" cy="722313"/>
          </a:xfrm>
          <a:solidFill>
            <a:schemeClr val="bg1"/>
          </a:solidFill>
        </p:grpSpPr>
        <p:grpSp>
          <p:nvGrpSpPr>
            <p:cNvPr id="6" name="Group 51"/>
            <p:cNvGrpSpPr/>
            <p:nvPr/>
          </p:nvGrpSpPr>
          <p:grpSpPr>
            <a:xfrm>
              <a:off x="4935488" y="5013176"/>
              <a:ext cx="1065213" cy="722313"/>
              <a:chOff x="6657975" y="2592388"/>
              <a:chExt cx="1065213" cy="722313"/>
            </a:xfrm>
            <a:grpFill/>
          </p:grpSpPr>
          <p:sp>
            <p:nvSpPr>
              <p:cNvPr id="107" name="Oval 271"/>
              <p:cNvSpPr>
                <a:spLocks noChangeArrowheads="1"/>
              </p:cNvSpPr>
              <p:nvPr/>
            </p:nvSpPr>
            <p:spPr bwMode="auto">
              <a:xfrm>
                <a:off x="7150100" y="2605088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08" name="Freeform 272"/>
              <p:cNvSpPr>
                <a:spLocks noEditPoints="1"/>
              </p:cNvSpPr>
              <p:nvPr/>
            </p:nvSpPr>
            <p:spPr bwMode="auto">
              <a:xfrm>
                <a:off x="7135813" y="2592388"/>
                <a:ext cx="587375" cy="641350"/>
              </a:xfrm>
              <a:custGeom>
                <a:avLst/>
                <a:gdLst/>
                <a:ahLst/>
                <a:cxnLst>
                  <a:cxn ang="0">
                    <a:pos x="591" y="0"/>
                  </a:cxn>
                  <a:cxn ang="0">
                    <a:pos x="101" y="0"/>
                  </a:cxn>
                  <a:cxn ang="0">
                    <a:pos x="114" y="41"/>
                  </a:cxn>
                  <a:cxn ang="0">
                    <a:pos x="43" y="113"/>
                  </a:cxn>
                  <a:cxn ang="0">
                    <a:pos x="0" y="99"/>
                  </a:cxn>
                  <a:cxn ang="0">
                    <a:pos x="0" y="444"/>
                  </a:cxn>
                  <a:cxn ang="0">
                    <a:pos x="11" y="449"/>
                  </a:cxn>
                  <a:cxn ang="0">
                    <a:pos x="148" y="514"/>
                  </a:cxn>
                  <a:cxn ang="0">
                    <a:pos x="148" y="514"/>
                  </a:cxn>
                  <a:cxn ang="0">
                    <a:pos x="218" y="520"/>
                  </a:cxn>
                  <a:cxn ang="0">
                    <a:pos x="305" y="541"/>
                  </a:cxn>
                  <a:cxn ang="0">
                    <a:pos x="354" y="567"/>
                  </a:cxn>
                  <a:cxn ang="0">
                    <a:pos x="383" y="594"/>
                  </a:cxn>
                  <a:cxn ang="0">
                    <a:pos x="383" y="594"/>
                  </a:cxn>
                  <a:cxn ang="0">
                    <a:pos x="388" y="617"/>
                  </a:cxn>
                  <a:cxn ang="0">
                    <a:pos x="387" y="625"/>
                  </a:cxn>
                  <a:cxn ang="0">
                    <a:pos x="377" y="675"/>
                  </a:cxn>
                  <a:cxn ang="0">
                    <a:pos x="375" y="680"/>
                  </a:cxn>
                  <a:cxn ang="0">
                    <a:pos x="584" y="680"/>
                  </a:cxn>
                  <a:cxn ang="0">
                    <a:pos x="625" y="639"/>
                  </a:cxn>
                  <a:cxn ang="0">
                    <a:pos x="625" y="41"/>
                  </a:cxn>
                  <a:cxn ang="0">
                    <a:pos x="591" y="0"/>
                  </a:cxn>
                  <a:cxn ang="0">
                    <a:pos x="162" y="455"/>
                  </a:cxn>
                  <a:cxn ang="0">
                    <a:pos x="112" y="455"/>
                  </a:cxn>
                  <a:cxn ang="0">
                    <a:pos x="112" y="388"/>
                  </a:cxn>
                  <a:cxn ang="0">
                    <a:pos x="162" y="388"/>
                  </a:cxn>
                  <a:cxn ang="0">
                    <a:pos x="162" y="455"/>
                  </a:cxn>
                  <a:cxn ang="0">
                    <a:pos x="162" y="309"/>
                  </a:cxn>
                  <a:cxn ang="0">
                    <a:pos x="112" y="309"/>
                  </a:cxn>
                  <a:cxn ang="0">
                    <a:pos x="112" y="241"/>
                  </a:cxn>
                  <a:cxn ang="0">
                    <a:pos x="162" y="241"/>
                  </a:cxn>
                  <a:cxn ang="0">
                    <a:pos x="162" y="309"/>
                  </a:cxn>
                  <a:cxn ang="0">
                    <a:pos x="342" y="480"/>
                  </a:cxn>
                  <a:cxn ang="0">
                    <a:pos x="292" y="480"/>
                  </a:cxn>
                  <a:cxn ang="0">
                    <a:pos x="292" y="413"/>
                  </a:cxn>
                  <a:cxn ang="0">
                    <a:pos x="342" y="413"/>
                  </a:cxn>
                  <a:cxn ang="0">
                    <a:pos x="342" y="480"/>
                  </a:cxn>
                  <a:cxn ang="0">
                    <a:pos x="397" y="161"/>
                  </a:cxn>
                  <a:cxn ang="0">
                    <a:pos x="348" y="161"/>
                  </a:cxn>
                  <a:cxn ang="0">
                    <a:pos x="348" y="93"/>
                  </a:cxn>
                  <a:cxn ang="0">
                    <a:pos x="397" y="93"/>
                  </a:cxn>
                  <a:cxn ang="0">
                    <a:pos x="397" y="161"/>
                  </a:cxn>
                  <a:cxn ang="0">
                    <a:pos x="515" y="369"/>
                  </a:cxn>
                  <a:cxn ang="0">
                    <a:pos x="465" y="369"/>
                  </a:cxn>
                  <a:cxn ang="0">
                    <a:pos x="465" y="301"/>
                  </a:cxn>
                  <a:cxn ang="0">
                    <a:pos x="515" y="301"/>
                  </a:cxn>
                  <a:cxn ang="0">
                    <a:pos x="515" y="369"/>
                  </a:cxn>
                  <a:cxn ang="0">
                    <a:pos x="515" y="188"/>
                  </a:cxn>
                  <a:cxn ang="0">
                    <a:pos x="465" y="188"/>
                  </a:cxn>
                  <a:cxn ang="0">
                    <a:pos x="465" y="121"/>
                  </a:cxn>
                  <a:cxn ang="0">
                    <a:pos x="515" y="121"/>
                  </a:cxn>
                  <a:cxn ang="0">
                    <a:pos x="515" y="188"/>
                  </a:cxn>
                </a:cxnLst>
                <a:rect l="0" t="0" r="r" b="b"/>
                <a:pathLst>
                  <a:path w="625" h="680">
                    <a:moveTo>
                      <a:pt x="59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9" y="11"/>
                      <a:pt x="114" y="26"/>
                      <a:pt x="114" y="41"/>
                    </a:cubicBezTo>
                    <a:cubicBezTo>
                      <a:pt x="114" y="81"/>
                      <a:pt x="82" y="113"/>
                      <a:pt x="43" y="113"/>
                    </a:cubicBezTo>
                    <a:cubicBezTo>
                      <a:pt x="27" y="113"/>
                      <a:pt x="12" y="107"/>
                      <a:pt x="0" y="9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5" y="446"/>
                      <a:pt x="8" y="447"/>
                      <a:pt x="11" y="449"/>
                    </a:cubicBezTo>
                    <a:cubicBezTo>
                      <a:pt x="22" y="453"/>
                      <a:pt x="132" y="508"/>
                      <a:pt x="148" y="514"/>
                    </a:cubicBez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59" y="514"/>
                      <a:pt x="199" y="517"/>
                      <a:pt x="218" y="520"/>
                    </a:cubicBezTo>
                    <a:cubicBezTo>
                      <a:pt x="276" y="528"/>
                      <a:pt x="290" y="536"/>
                      <a:pt x="305" y="541"/>
                    </a:cubicBezTo>
                    <a:cubicBezTo>
                      <a:pt x="322" y="546"/>
                      <a:pt x="340" y="557"/>
                      <a:pt x="354" y="567"/>
                    </a:cubicBezTo>
                    <a:cubicBezTo>
                      <a:pt x="369" y="578"/>
                      <a:pt x="379" y="586"/>
                      <a:pt x="383" y="594"/>
                    </a:cubicBezTo>
                    <a:cubicBezTo>
                      <a:pt x="383" y="594"/>
                      <a:pt x="383" y="594"/>
                      <a:pt x="383" y="594"/>
                    </a:cubicBezTo>
                    <a:cubicBezTo>
                      <a:pt x="387" y="602"/>
                      <a:pt x="388" y="611"/>
                      <a:pt x="388" y="617"/>
                    </a:cubicBezTo>
                    <a:cubicBezTo>
                      <a:pt x="388" y="620"/>
                      <a:pt x="388" y="622"/>
                      <a:pt x="387" y="625"/>
                    </a:cubicBezTo>
                    <a:cubicBezTo>
                      <a:pt x="387" y="627"/>
                      <a:pt x="382" y="657"/>
                      <a:pt x="377" y="675"/>
                    </a:cubicBezTo>
                    <a:cubicBezTo>
                      <a:pt x="376" y="677"/>
                      <a:pt x="376" y="678"/>
                      <a:pt x="375" y="680"/>
                    </a:cubicBezTo>
                    <a:cubicBezTo>
                      <a:pt x="584" y="680"/>
                      <a:pt x="584" y="680"/>
                      <a:pt x="584" y="680"/>
                    </a:cubicBezTo>
                    <a:cubicBezTo>
                      <a:pt x="607" y="680"/>
                      <a:pt x="625" y="662"/>
                      <a:pt x="625" y="639"/>
                    </a:cubicBezTo>
                    <a:cubicBezTo>
                      <a:pt x="625" y="41"/>
                      <a:pt x="625" y="41"/>
                      <a:pt x="625" y="41"/>
                    </a:cubicBezTo>
                    <a:cubicBezTo>
                      <a:pt x="625" y="18"/>
                      <a:pt x="613" y="0"/>
                      <a:pt x="591" y="0"/>
                    </a:cubicBezTo>
                    <a:close/>
                    <a:moveTo>
                      <a:pt x="162" y="455"/>
                    </a:moveTo>
                    <a:cubicBezTo>
                      <a:pt x="112" y="455"/>
                      <a:pt x="112" y="455"/>
                      <a:pt x="112" y="455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62" y="388"/>
                      <a:pt x="162" y="388"/>
                      <a:pt x="162" y="388"/>
                    </a:cubicBezTo>
                    <a:lnTo>
                      <a:pt x="162" y="455"/>
                    </a:lnTo>
                    <a:close/>
                    <a:moveTo>
                      <a:pt x="162" y="309"/>
                    </a:moveTo>
                    <a:cubicBezTo>
                      <a:pt x="112" y="309"/>
                      <a:pt x="112" y="309"/>
                      <a:pt x="112" y="30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162" y="241"/>
                      <a:pt x="162" y="241"/>
                      <a:pt x="162" y="241"/>
                    </a:cubicBezTo>
                    <a:lnTo>
                      <a:pt x="162" y="309"/>
                    </a:lnTo>
                    <a:close/>
                    <a:moveTo>
                      <a:pt x="342" y="480"/>
                    </a:moveTo>
                    <a:cubicBezTo>
                      <a:pt x="292" y="480"/>
                      <a:pt x="292" y="480"/>
                      <a:pt x="292" y="480"/>
                    </a:cubicBezTo>
                    <a:cubicBezTo>
                      <a:pt x="292" y="413"/>
                      <a:pt x="292" y="413"/>
                      <a:pt x="292" y="413"/>
                    </a:cubicBezTo>
                    <a:cubicBezTo>
                      <a:pt x="342" y="413"/>
                      <a:pt x="342" y="413"/>
                      <a:pt x="342" y="413"/>
                    </a:cubicBezTo>
                    <a:lnTo>
                      <a:pt x="342" y="480"/>
                    </a:lnTo>
                    <a:close/>
                    <a:moveTo>
                      <a:pt x="397" y="161"/>
                    </a:moveTo>
                    <a:cubicBezTo>
                      <a:pt x="348" y="161"/>
                      <a:pt x="348" y="161"/>
                      <a:pt x="348" y="161"/>
                    </a:cubicBezTo>
                    <a:cubicBezTo>
                      <a:pt x="348" y="93"/>
                      <a:pt x="348" y="93"/>
                      <a:pt x="348" y="93"/>
                    </a:cubicBezTo>
                    <a:cubicBezTo>
                      <a:pt x="397" y="93"/>
                      <a:pt x="397" y="93"/>
                      <a:pt x="397" y="93"/>
                    </a:cubicBezTo>
                    <a:lnTo>
                      <a:pt x="397" y="161"/>
                    </a:lnTo>
                    <a:close/>
                    <a:moveTo>
                      <a:pt x="515" y="369"/>
                    </a:moveTo>
                    <a:cubicBezTo>
                      <a:pt x="465" y="369"/>
                      <a:pt x="465" y="369"/>
                      <a:pt x="465" y="369"/>
                    </a:cubicBezTo>
                    <a:cubicBezTo>
                      <a:pt x="465" y="301"/>
                      <a:pt x="465" y="301"/>
                      <a:pt x="465" y="301"/>
                    </a:cubicBezTo>
                    <a:cubicBezTo>
                      <a:pt x="515" y="301"/>
                      <a:pt x="515" y="301"/>
                      <a:pt x="515" y="301"/>
                    </a:cubicBezTo>
                    <a:lnTo>
                      <a:pt x="515" y="369"/>
                    </a:lnTo>
                    <a:close/>
                    <a:moveTo>
                      <a:pt x="515" y="188"/>
                    </a:move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5" y="121"/>
                      <a:pt x="465" y="121"/>
                      <a:pt x="465" y="121"/>
                    </a:cubicBezTo>
                    <a:cubicBezTo>
                      <a:pt x="515" y="121"/>
                      <a:pt x="515" y="121"/>
                      <a:pt x="515" y="121"/>
                    </a:cubicBezTo>
                    <a:lnTo>
                      <a:pt x="515" y="1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09" name="Freeform 273"/>
              <p:cNvSpPr>
                <a:spLocks/>
              </p:cNvSpPr>
              <p:nvPr/>
            </p:nvSpPr>
            <p:spPr bwMode="auto">
              <a:xfrm>
                <a:off x="6961188" y="2949576"/>
                <a:ext cx="82550" cy="50800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9" y="18"/>
                  </a:cxn>
                  <a:cxn ang="0">
                    <a:pos x="0" y="54"/>
                  </a:cxn>
                  <a:cxn ang="0">
                    <a:pos x="88" y="54"/>
                  </a:cxn>
                  <a:cxn ang="0">
                    <a:pos x="70" y="18"/>
                  </a:cxn>
                  <a:cxn ang="0">
                    <a:pos x="41" y="1"/>
                  </a:cxn>
                </a:cxnLst>
                <a:rect l="0" t="0" r="r" b="b"/>
                <a:pathLst>
                  <a:path w="88" h="54">
                    <a:moveTo>
                      <a:pt x="41" y="1"/>
                    </a:moveTo>
                    <a:cubicBezTo>
                      <a:pt x="18" y="3"/>
                      <a:pt x="9" y="18"/>
                      <a:pt x="9" y="1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2" y="0"/>
                      <a:pt x="41" y="1"/>
                      <a:pt x="4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0" name="Freeform 274"/>
              <p:cNvSpPr>
                <a:spLocks/>
              </p:cNvSpPr>
              <p:nvPr/>
            </p:nvSpPr>
            <p:spPr bwMode="auto">
              <a:xfrm>
                <a:off x="6657975" y="3013076"/>
                <a:ext cx="825500" cy="301625"/>
              </a:xfrm>
              <a:custGeom>
                <a:avLst/>
                <a:gdLst/>
                <a:ahLst/>
                <a:cxnLst>
                  <a:cxn ang="0">
                    <a:pos x="872" y="162"/>
                  </a:cxn>
                  <a:cxn ang="0">
                    <a:pos x="800" y="113"/>
                  </a:cxn>
                  <a:cxn ang="0">
                    <a:pos x="715" y="92"/>
                  </a:cxn>
                  <a:cxn ang="0">
                    <a:pos x="645" y="87"/>
                  </a:cxn>
                  <a:cxn ang="0">
                    <a:pos x="506" y="21"/>
                  </a:cxn>
                  <a:cxn ang="0">
                    <a:pos x="436" y="6"/>
                  </a:cxn>
                  <a:cxn ang="0">
                    <a:pos x="254" y="10"/>
                  </a:cxn>
                  <a:cxn ang="0">
                    <a:pos x="123" y="66"/>
                  </a:cxn>
                  <a:cxn ang="0">
                    <a:pos x="95" y="72"/>
                  </a:cxn>
                  <a:cxn ang="0">
                    <a:pos x="28" y="73"/>
                  </a:cxn>
                  <a:cxn ang="0">
                    <a:pos x="6" y="86"/>
                  </a:cxn>
                  <a:cxn ang="0">
                    <a:pos x="2" y="191"/>
                  </a:cxn>
                  <a:cxn ang="0">
                    <a:pos x="19" y="220"/>
                  </a:cxn>
                  <a:cxn ang="0">
                    <a:pos x="35" y="239"/>
                  </a:cxn>
                  <a:cxn ang="0">
                    <a:pos x="92" y="247"/>
                  </a:cxn>
                  <a:cxn ang="0">
                    <a:pos x="176" y="319"/>
                  </a:cxn>
                  <a:cxn ang="0">
                    <a:pos x="260" y="248"/>
                  </a:cxn>
                  <a:cxn ang="0">
                    <a:pos x="618" y="249"/>
                  </a:cxn>
                  <a:cxn ang="0">
                    <a:pos x="701" y="319"/>
                  </a:cxn>
                  <a:cxn ang="0">
                    <a:pos x="782" y="260"/>
                  </a:cxn>
                  <a:cxn ang="0">
                    <a:pos x="813" y="252"/>
                  </a:cxn>
                  <a:cxn ang="0">
                    <a:pos x="861" y="245"/>
                  </a:cxn>
                  <a:cxn ang="0">
                    <a:pos x="876" y="186"/>
                  </a:cxn>
                  <a:cxn ang="0">
                    <a:pos x="872" y="162"/>
                  </a:cxn>
                </a:cxnLst>
                <a:rect l="0" t="0" r="r" b="b"/>
                <a:pathLst>
                  <a:path w="877" h="319">
                    <a:moveTo>
                      <a:pt x="872" y="162"/>
                    </a:moveTo>
                    <a:cubicBezTo>
                      <a:pt x="868" y="153"/>
                      <a:pt x="831" y="123"/>
                      <a:pt x="800" y="113"/>
                    </a:cubicBezTo>
                    <a:cubicBezTo>
                      <a:pt x="783" y="108"/>
                      <a:pt x="773" y="101"/>
                      <a:pt x="715" y="92"/>
                    </a:cubicBezTo>
                    <a:cubicBezTo>
                      <a:pt x="695" y="90"/>
                      <a:pt x="650" y="86"/>
                      <a:pt x="645" y="87"/>
                    </a:cubicBezTo>
                    <a:cubicBezTo>
                      <a:pt x="634" y="83"/>
                      <a:pt x="516" y="25"/>
                      <a:pt x="506" y="21"/>
                    </a:cubicBezTo>
                    <a:cubicBezTo>
                      <a:pt x="495" y="16"/>
                      <a:pt x="470" y="8"/>
                      <a:pt x="436" y="6"/>
                    </a:cubicBezTo>
                    <a:cubicBezTo>
                      <a:pt x="404" y="4"/>
                      <a:pt x="304" y="0"/>
                      <a:pt x="254" y="10"/>
                    </a:cubicBezTo>
                    <a:cubicBezTo>
                      <a:pt x="206" y="28"/>
                      <a:pt x="191" y="50"/>
                      <a:pt x="123" y="66"/>
                    </a:cubicBezTo>
                    <a:cubicBezTo>
                      <a:pt x="119" y="69"/>
                      <a:pt x="96" y="72"/>
                      <a:pt x="95" y="72"/>
                    </a:cubicBezTo>
                    <a:cubicBezTo>
                      <a:pt x="65" y="74"/>
                      <a:pt x="51" y="71"/>
                      <a:pt x="28" y="73"/>
                    </a:cubicBezTo>
                    <a:cubicBezTo>
                      <a:pt x="16" y="74"/>
                      <a:pt x="5" y="79"/>
                      <a:pt x="6" y="86"/>
                    </a:cubicBezTo>
                    <a:cubicBezTo>
                      <a:pt x="6" y="93"/>
                      <a:pt x="0" y="184"/>
                      <a:pt x="2" y="191"/>
                    </a:cubicBezTo>
                    <a:cubicBezTo>
                      <a:pt x="5" y="201"/>
                      <a:pt x="7" y="209"/>
                      <a:pt x="19" y="220"/>
                    </a:cubicBezTo>
                    <a:cubicBezTo>
                      <a:pt x="17" y="228"/>
                      <a:pt x="26" y="236"/>
                      <a:pt x="35" y="239"/>
                    </a:cubicBezTo>
                    <a:cubicBezTo>
                      <a:pt x="43" y="242"/>
                      <a:pt x="80" y="241"/>
                      <a:pt x="92" y="247"/>
                    </a:cubicBezTo>
                    <a:cubicBezTo>
                      <a:pt x="99" y="288"/>
                      <a:pt x="134" y="319"/>
                      <a:pt x="176" y="319"/>
                    </a:cubicBezTo>
                    <a:cubicBezTo>
                      <a:pt x="219" y="319"/>
                      <a:pt x="253" y="289"/>
                      <a:pt x="260" y="248"/>
                    </a:cubicBezTo>
                    <a:cubicBezTo>
                      <a:pt x="336" y="250"/>
                      <a:pt x="615" y="249"/>
                      <a:pt x="618" y="249"/>
                    </a:cubicBezTo>
                    <a:cubicBezTo>
                      <a:pt x="625" y="289"/>
                      <a:pt x="659" y="319"/>
                      <a:pt x="701" y="319"/>
                    </a:cubicBezTo>
                    <a:cubicBezTo>
                      <a:pt x="739" y="319"/>
                      <a:pt x="771" y="294"/>
                      <a:pt x="782" y="260"/>
                    </a:cubicBezTo>
                    <a:cubicBezTo>
                      <a:pt x="785" y="255"/>
                      <a:pt x="804" y="253"/>
                      <a:pt x="813" y="252"/>
                    </a:cubicBezTo>
                    <a:cubicBezTo>
                      <a:pt x="822" y="251"/>
                      <a:pt x="854" y="247"/>
                      <a:pt x="861" y="245"/>
                    </a:cubicBezTo>
                    <a:cubicBezTo>
                      <a:pt x="867" y="242"/>
                      <a:pt x="875" y="189"/>
                      <a:pt x="876" y="186"/>
                    </a:cubicBezTo>
                    <a:cubicBezTo>
                      <a:pt x="877" y="182"/>
                      <a:pt x="877" y="170"/>
                      <a:pt x="872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106" name="Freeform 63"/>
            <p:cNvSpPr>
              <a:spLocks noEditPoints="1"/>
            </p:cNvSpPr>
            <p:nvPr/>
          </p:nvSpPr>
          <p:spPr bwMode="auto">
            <a:xfrm>
              <a:off x="4719464" y="5013176"/>
              <a:ext cx="545358" cy="296416"/>
            </a:xfrm>
            <a:custGeom>
              <a:avLst/>
              <a:gdLst>
                <a:gd name="T0" fmla="*/ 258027 w 794"/>
                <a:gd name="T1" fmla="*/ 225462 h 429"/>
                <a:gd name="T2" fmla="*/ 388923 w 794"/>
                <a:gd name="T3" fmla="*/ 392190 h 429"/>
                <a:gd name="T4" fmla="*/ 382331 w 794"/>
                <a:gd name="T5" fmla="*/ 363771 h 429"/>
                <a:gd name="T6" fmla="*/ 382331 w 794"/>
                <a:gd name="T7" fmla="*/ 147782 h 429"/>
                <a:gd name="T8" fmla="*/ 429416 w 794"/>
                <a:gd name="T9" fmla="*/ 90943 h 429"/>
                <a:gd name="T10" fmla="*/ 644125 w 794"/>
                <a:gd name="T11" fmla="*/ 90943 h 429"/>
                <a:gd name="T12" fmla="*/ 420941 w 794"/>
                <a:gd name="T13" fmla="*/ 18946 h 429"/>
                <a:gd name="T14" fmla="*/ 347488 w 794"/>
                <a:gd name="T15" fmla="*/ 2842 h 429"/>
                <a:gd name="T16" fmla="*/ 321121 w 794"/>
                <a:gd name="T17" fmla="*/ 2842 h 429"/>
                <a:gd name="T18" fmla="*/ 324887 w 794"/>
                <a:gd name="T19" fmla="*/ 26525 h 429"/>
                <a:gd name="T20" fmla="*/ 258968 w 794"/>
                <a:gd name="T21" fmla="*/ 92837 h 429"/>
                <a:gd name="T22" fmla="*/ 228834 w 794"/>
                <a:gd name="T23" fmla="*/ 85259 h 429"/>
                <a:gd name="T24" fmla="*/ 228834 w 794"/>
                <a:gd name="T25" fmla="*/ 139256 h 429"/>
                <a:gd name="T26" fmla="*/ 258027 w 794"/>
                <a:gd name="T27" fmla="*/ 225462 h 429"/>
                <a:gd name="T28" fmla="*/ 707219 w 794"/>
                <a:gd name="T29" fmla="*/ 119362 h 429"/>
                <a:gd name="T30" fmla="*/ 451076 w 794"/>
                <a:gd name="T31" fmla="*/ 119362 h 429"/>
                <a:gd name="T32" fmla="*/ 410582 w 794"/>
                <a:gd name="T33" fmla="*/ 167676 h 429"/>
                <a:gd name="T34" fmla="*/ 410582 w 794"/>
                <a:gd name="T35" fmla="*/ 358087 h 429"/>
                <a:gd name="T36" fmla="*/ 451076 w 794"/>
                <a:gd name="T37" fmla="*/ 406400 h 429"/>
                <a:gd name="T38" fmla="*/ 707219 w 794"/>
                <a:gd name="T39" fmla="*/ 406400 h 429"/>
                <a:gd name="T40" fmla="*/ 747712 w 794"/>
                <a:gd name="T41" fmla="*/ 358087 h 429"/>
                <a:gd name="T42" fmla="*/ 747712 w 794"/>
                <a:gd name="T43" fmla="*/ 167676 h 429"/>
                <a:gd name="T44" fmla="*/ 707219 w 794"/>
                <a:gd name="T45" fmla="*/ 119362 h 429"/>
                <a:gd name="T46" fmla="*/ 258027 w 794"/>
                <a:gd name="T47" fmla="*/ 52103 h 429"/>
                <a:gd name="T48" fmla="*/ 284394 w 794"/>
                <a:gd name="T49" fmla="*/ 26525 h 429"/>
                <a:gd name="T50" fmla="*/ 258027 w 794"/>
                <a:gd name="T51" fmla="*/ 0 h 429"/>
                <a:gd name="T52" fmla="*/ 231659 w 794"/>
                <a:gd name="T53" fmla="*/ 26525 h 429"/>
                <a:gd name="T54" fmla="*/ 258027 w 794"/>
                <a:gd name="T55" fmla="*/ 52103 h 429"/>
                <a:gd name="T56" fmla="*/ 75336 w 794"/>
                <a:gd name="T57" fmla="*/ 113678 h 429"/>
                <a:gd name="T58" fmla="*/ 942 w 794"/>
                <a:gd name="T59" fmla="*/ 154413 h 429"/>
                <a:gd name="T60" fmla="*/ 5650 w 794"/>
                <a:gd name="T61" fmla="*/ 181885 h 429"/>
                <a:gd name="T62" fmla="*/ 26368 w 794"/>
                <a:gd name="T63" fmla="*/ 202726 h 429"/>
                <a:gd name="T64" fmla="*/ 96054 w 794"/>
                <a:gd name="T65" fmla="*/ 169570 h 429"/>
                <a:gd name="T66" fmla="*/ 204350 w 794"/>
                <a:gd name="T67" fmla="*/ 159150 h 429"/>
                <a:gd name="T68" fmla="*/ 204350 w 794"/>
                <a:gd name="T69" fmla="*/ 97574 h 429"/>
                <a:gd name="T70" fmla="*/ 75336 w 794"/>
                <a:gd name="T71" fmla="*/ 113678 h 429"/>
                <a:gd name="T72" fmla="*/ 702510 w 794"/>
                <a:gd name="T73" fmla="*/ 263355 h 429"/>
                <a:gd name="T74" fmla="*/ 581031 w 794"/>
                <a:gd name="T75" fmla="*/ 385559 h 429"/>
                <a:gd name="T76" fmla="*/ 459551 w 794"/>
                <a:gd name="T77" fmla="*/ 263355 h 429"/>
                <a:gd name="T78" fmla="*/ 581031 w 794"/>
                <a:gd name="T79" fmla="*/ 141151 h 429"/>
                <a:gd name="T80" fmla="*/ 702510 w 794"/>
                <a:gd name="T81" fmla="*/ 263355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4"/>
                <a:gd name="T124" fmla="*/ 0 h 429"/>
                <a:gd name="T125" fmla="*/ 794 w 7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4" h="429">
                  <a:moveTo>
                    <a:pt x="274" y="238"/>
                  </a:moveTo>
                  <a:cubicBezTo>
                    <a:pt x="413" y="414"/>
                    <a:pt x="413" y="414"/>
                    <a:pt x="413" y="414"/>
                  </a:cubicBezTo>
                  <a:cubicBezTo>
                    <a:pt x="409" y="405"/>
                    <a:pt x="406" y="395"/>
                    <a:pt x="406" y="384"/>
                  </a:cubicBezTo>
                  <a:cubicBezTo>
                    <a:pt x="406" y="156"/>
                    <a:pt x="406" y="156"/>
                    <a:pt x="406" y="156"/>
                  </a:cubicBezTo>
                  <a:cubicBezTo>
                    <a:pt x="406" y="123"/>
                    <a:pt x="428" y="96"/>
                    <a:pt x="456" y="96"/>
                  </a:cubicBezTo>
                  <a:cubicBezTo>
                    <a:pt x="684" y="96"/>
                    <a:pt x="684" y="96"/>
                    <a:pt x="684" y="96"/>
                  </a:cubicBezTo>
                  <a:cubicBezTo>
                    <a:pt x="447" y="20"/>
                    <a:pt x="447" y="20"/>
                    <a:pt x="447" y="20"/>
                  </a:cubicBezTo>
                  <a:cubicBezTo>
                    <a:pt x="447" y="20"/>
                    <a:pt x="392" y="3"/>
                    <a:pt x="369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4" y="11"/>
                    <a:pt x="345" y="19"/>
                    <a:pt x="345" y="28"/>
                  </a:cubicBezTo>
                  <a:cubicBezTo>
                    <a:pt x="345" y="67"/>
                    <a:pt x="314" y="98"/>
                    <a:pt x="275" y="98"/>
                  </a:cubicBezTo>
                  <a:cubicBezTo>
                    <a:pt x="263" y="98"/>
                    <a:pt x="252" y="95"/>
                    <a:pt x="243" y="90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206"/>
                    <a:pt x="274" y="238"/>
                    <a:pt x="274" y="238"/>
                  </a:cubicBezTo>
                  <a:close/>
                  <a:moveTo>
                    <a:pt x="751" y="126"/>
                  </a:moveTo>
                  <a:cubicBezTo>
                    <a:pt x="479" y="126"/>
                    <a:pt x="479" y="126"/>
                    <a:pt x="479" y="126"/>
                  </a:cubicBezTo>
                  <a:cubicBezTo>
                    <a:pt x="455" y="126"/>
                    <a:pt x="436" y="149"/>
                    <a:pt x="436" y="177"/>
                  </a:cubicBezTo>
                  <a:cubicBezTo>
                    <a:pt x="436" y="378"/>
                    <a:pt x="436" y="378"/>
                    <a:pt x="436" y="378"/>
                  </a:cubicBezTo>
                  <a:cubicBezTo>
                    <a:pt x="436" y="406"/>
                    <a:pt x="455" y="429"/>
                    <a:pt x="479" y="429"/>
                  </a:cubicBezTo>
                  <a:cubicBezTo>
                    <a:pt x="751" y="429"/>
                    <a:pt x="751" y="429"/>
                    <a:pt x="751" y="429"/>
                  </a:cubicBezTo>
                  <a:cubicBezTo>
                    <a:pt x="775" y="429"/>
                    <a:pt x="794" y="406"/>
                    <a:pt x="794" y="378"/>
                  </a:cubicBezTo>
                  <a:cubicBezTo>
                    <a:pt x="794" y="177"/>
                    <a:pt x="794" y="177"/>
                    <a:pt x="794" y="177"/>
                  </a:cubicBezTo>
                  <a:cubicBezTo>
                    <a:pt x="794" y="149"/>
                    <a:pt x="775" y="126"/>
                    <a:pt x="751" y="126"/>
                  </a:cubicBezTo>
                  <a:close/>
                  <a:moveTo>
                    <a:pt x="274" y="55"/>
                  </a:moveTo>
                  <a:cubicBezTo>
                    <a:pt x="289" y="55"/>
                    <a:pt x="302" y="43"/>
                    <a:pt x="302" y="28"/>
                  </a:cubicBezTo>
                  <a:cubicBezTo>
                    <a:pt x="302" y="13"/>
                    <a:pt x="289" y="0"/>
                    <a:pt x="274" y="0"/>
                  </a:cubicBezTo>
                  <a:cubicBezTo>
                    <a:pt x="259" y="0"/>
                    <a:pt x="246" y="13"/>
                    <a:pt x="246" y="28"/>
                  </a:cubicBezTo>
                  <a:cubicBezTo>
                    <a:pt x="246" y="43"/>
                    <a:pt x="259" y="55"/>
                    <a:pt x="274" y="55"/>
                  </a:cubicBezTo>
                  <a:close/>
                  <a:moveTo>
                    <a:pt x="80" y="120"/>
                  </a:moveTo>
                  <a:cubicBezTo>
                    <a:pt x="25" y="144"/>
                    <a:pt x="1" y="163"/>
                    <a:pt x="1" y="163"/>
                  </a:cubicBezTo>
                  <a:cubicBezTo>
                    <a:pt x="1" y="163"/>
                    <a:pt x="0" y="179"/>
                    <a:pt x="6" y="192"/>
                  </a:cubicBezTo>
                  <a:cubicBezTo>
                    <a:pt x="18" y="214"/>
                    <a:pt x="28" y="214"/>
                    <a:pt x="28" y="214"/>
                  </a:cubicBezTo>
                  <a:cubicBezTo>
                    <a:pt x="28" y="214"/>
                    <a:pt x="75" y="188"/>
                    <a:pt x="102" y="179"/>
                  </a:cubicBezTo>
                  <a:cubicBezTo>
                    <a:pt x="160" y="161"/>
                    <a:pt x="217" y="168"/>
                    <a:pt x="217" y="168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135" y="95"/>
                    <a:pt x="80" y="120"/>
                  </a:cubicBezTo>
                  <a:close/>
                  <a:moveTo>
                    <a:pt x="746" y="278"/>
                  </a:moveTo>
                  <a:cubicBezTo>
                    <a:pt x="746" y="349"/>
                    <a:pt x="688" y="407"/>
                    <a:pt x="617" y="407"/>
                  </a:cubicBezTo>
                  <a:cubicBezTo>
                    <a:pt x="546" y="407"/>
                    <a:pt x="488" y="349"/>
                    <a:pt x="488" y="278"/>
                  </a:cubicBezTo>
                  <a:cubicBezTo>
                    <a:pt x="488" y="207"/>
                    <a:pt x="546" y="149"/>
                    <a:pt x="617" y="149"/>
                  </a:cubicBezTo>
                  <a:cubicBezTo>
                    <a:pt x="688" y="149"/>
                    <a:pt x="746" y="207"/>
                    <a:pt x="746" y="2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409"/>
          <p:cNvGrpSpPr>
            <a:grpSpLocks noChangeAspect="1"/>
          </p:cNvGrpSpPr>
          <p:nvPr/>
        </p:nvGrpSpPr>
        <p:grpSpPr>
          <a:xfrm>
            <a:off x="1552496" y="3127321"/>
            <a:ext cx="435106" cy="360000"/>
            <a:chOff x="6646864" y="2246313"/>
            <a:chExt cx="533400" cy="441327"/>
          </a:xfrm>
          <a:solidFill>
            <a:schemeClr val="bg1"/>
          </a:solidFill>
        </p:grpSpPr>
        <p:sp>
          <p:nvSpPr>
            <p:cNvPr id="112" name="Freeform 26"/>
            <p:cNvSpPr>
              <a:spLocks noEditPoints="1"/>
            </p:cNvSpPr>
            <p:nvPr/>
          </p:nvSpPr>
          <p:spPr bwMode="auto">
            <a:xfrm>
              <a:off x="6991351" y="2246313"/>
              <a:ext cx="146050" cy="144463"/>
            </a:xfrm>
            <a:custGeom>
              <a:avLst/>
              <a:gdLst>
                <a:gd name="T0" fmla="*/ 48 w 52"/>
                <a:gd name="T1" fmla="*/ 0 h 51"/>
                <a:gd name="T2" fmla="*/ 4 w 52"/>
                <a:gd name="T3" fmla="*/ 0 h 51"/>
                <a:gd name="T4" fmla="*/ 0 w 52"/>
                <a:gd name="T5" fmla="*/ 5 h 51"/>
                <a:gd name="T6" fmla="*/ 0 w 52"/>
                <a:gd name="T7" fmla="*/ 46 h 51"/>
                <a:gd name="T8" fmla="*/ 4 w 52"/>
                <a:gd name="T9" fmla="*/ 51 h 51"/>
                <a:gd name="T10" fmla="*/ 48 w 52"/>
                <a:gd name="T11" fmla="*/ 51 h 51"/>
                <a:gd name="T12" fmla="*/ 52 w 52"/>
                <a:gd name="T13" fmla="*/ 46 h 51"/>
                <a:gd name="T14" fmla="*/ 52 w 52"/>
                <a:gd name="T15" fmla="*/ 5 h 51"/>
                <a:gd name="T16" fmla="*/ 48 w 52"/>
                <a:gd name="T17" fmla="*/ 0 h 51"/>
                <a:gd name="T18" fmla="*/ 23 w 52"/>
                <a:gd name="T19" fmla="*/ 9 h 51"/>
                <a:gd name="T20" fmla="*/ 28 w 52"/>
                <a:gd name="T21" fmla="*/ 9 h 51"/>
                <a:gd name="T22" fmla="*/ 28 w 52"/>
                <a:gd name="T23" fmla="*/ 21 h 51"/>
                <a:gd name="T24" fmla="*/ 23 w 52"/>
                <a:gd name="T25" fmla="*/ 21 h 51"/>
                <a:gd name="T26" fmla="*/ 23 w 52"/>
                <a:gd name="T27" fmla="*/ 9 h 51"/>
                <a:gd name="T28" fmla="*/ 12 w 52"/>
                <a:gd name="T29" fmla="*/ 21 h 51"/>
                <a:gd name="T30" fmla="*/ 7 w 52"/>
                <a:gd name="T31" fmla="*/ 21 h 51"/>
                <a:gd name="T32" fmla="*/ 7 w 52"/>
                <a:gd name="T33" fmla="*/ 9 h 51"/>
                <a:gd name="T34" fmla="*/ 12 w 52"/>
                <a:gd name="T35" fmla="*/ 9 h 51"/>
                <a:gd name="T36" fmla="*/ 12 w 52"/>
                <a:gd name="T37" fmla="*/ 21 h 51"/>
                <a:gd name="T38" fmla="*/ 25 w 52"/>
                <a:gd name="T39" fmla="*/ 46 h 51"/>
                <a:gd name="T40" fmla="*/ 21 w 52"/>
                <a:gd name="T41" fmla="*/ 44 h 51"/>
                <a:gd name="T42" fmla="*/ 37 w 52"/>
                <a:gd name="T43" fmla="*/ 21 h 51"/>
                <a:gd name="T44" fmla="*/ 25 w 52"/>
                <a:gd name="T45" fmla="*/ 46 h 51"/>
                <a:gd name="T46" fmla="*/ 45 w 52"/>
                <a:gd name="T47" fmla="*/ 21 h 51"/>
                <a:gd name="T48" fmla="*/ 39 w 52"/>
                <a:gd name="T49" fmla="*/ 21 h 51"/>
                <a:gd name="T50" fmla="*/ 39 w 52"/>
                <a:gd name="T51" fmla="*/ 9 h 51"/>
                <a:gd name="T52" fmla="*/ 45 w 52"/>
                <a:gd name="T53" fmla="*/ 9 h 51"/>
                <a:gd name="T54" fmla="*/ 45 w 52"/>
                <a:gd name="T5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51">
                  <a:moveTo>
                    <a:pt x="4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1"/>
                    <a:pt x="4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1"/>
                    <a:pt x="52" y="49"/>
                    <a:pt x="52" y="4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0" y="0"/>
                    <a:pt x="48" y="0"/>
                  </a:cubicBezTo>
                  <a:close/>
                  <a:moveTo>
                    <a:pt x="23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lnTo>
                    <a:pt x="23" y="9"/>
                  </a:lnTo>
                  <a:close/>
                  <a:moveTo>
                    <a:pt x="1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1"/>
                  </a:lnTo>
                  <a:close/>
                  <a:moveTo>
                    <a:pt x="25" y="46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37" y="21"/>
                    <a:pt x="37" y="21"/>
                    <a:pt x="37" y="21"/>
                  </a:cubicBezTo>
                  <a:lnTo>
                    <a:pt x="25" y="46"/>
                  </a:lnTo>
                  <a:close/>
                  <a:moveTo>
                    <a:pt x="45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6767513" y="2314576"/>
              <a:ext cx="53975" cy="53975"/>
            </a:xfrm>
            <a:custGeom>
              <a:avLst/>
              <a:gdLst>
                <a:gd name="T0" fmla="*/ 9 w 19"/>
                <a:gd name="T1" fmla="*/ 18 h 19"/>
                <a:gd name="T2" fmla="*/ 18 w 19"/>
                <a:gd name="T3" fmla="*/ 10 h 19"/>
                <a:gd name="T4" fmla="*/ 10 w 19"/>
                <a:gd name="T5" fmla="*/ 0 h 19"/>
                <a:gd name="T6" fmla="*/ 0 w 19"/>
                <a:gd name="T7" fmla="*/ 9 h 19"/>
                <a:gd name="T8" fmla="*/ 9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9" y="18"/>
                  </a:moveTo>
                  <a:cubicBezTo>
                    <a:pt x="14" y="19"/>
                    <a:pt x="18" y="15"/>
                    <a:pt x="18" y="10"/>
                  </a:cubicBezTo>
                  <a:cubicBezTo>
                    <a:pt x="19" y="5"/>
                    <a:pt x="15" y="1"/>
                    <a:pt x="10" y="0"/>
                  </a:cubicBezTo>
                  <a:cubicBezTo>
                    <a:pt x="5" y="0"/>
                    <a:pt x="1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14" name="Freeform 28"/>
            <p:cNvSpPr>
              <a:spLocks/>
            </p:cNvSpPr>
            <p:nvPr/>
          </p:nvSpPr>
          <p:spPr bwMode="auto">
            <a:xfrm>
              <a:off x="6646864" y="2260602"/>
              <a:ext cx="533400" cy="427038"/>
            </a:xfrm>
            <a:custGeom>
              <a:avLst/>
              <a:gdLst>
                <a:gd name="T0" fmla="*/ 126 w 189"/>
                <a:gd name="T1" fmla="*/ 53 h 151"/>
                <a:gd name="T2" fmla="*/ 116 w 189"/>
                <a:gd name="T3" fmla="*/ 16 h 151"/>
                <a:gd name="T4" fmla="*/ 98 w 189"/>
                <a:gd name="T5" fmla="*/ 1 h 151"/>
                <a:gd name="T6" fmla="*/ 98 w 189"/>
                <a:gd name="T7" fmla="*/ 1 h 151"/>
                <a:gd name="T8" fmla="*/ 97 w 189"/>
                <a:gd name="T9" fmla="*/ 1 h 151"/>
                <a:gd name="T10" fmla="*/ 92 w 189"/>
                <a:gd name="T11" fmla="*/ 1 h 151"/>
                <a:gd name="T12" fmla="*/ 92 w 189"/>
                <a:gd name="T13" fmla="*/ 1 h 151"/>
                <a:gd name="T14" fmla="*/ 92 w 189"/>
                <a:gd name="T15" fmla="*/ 1 h 151"/>
                <a:gd name="T16" fmla="*/ 73 w 189"/>
                <a:gd name="T17" fmla="*/ 17 h 151"/>
                <a:gd name="T18" fmla="*/ 50 w 189"/>
                <a:gd name="T19" fmla="*/ 52 h 151"/>
                <a:gd name="T20" fmla="*/ 26 w 189"/>
                <a:gd name="T21" fmla="*/ 55 h 151"/>
                <a:gd name="T22" fmla="*/ 2 w 189"/>
                <a:gd name="T23" fmla="*/ 75 h 151"/>
                <a:gd name="T24" fmla="*/ 1 w 189"/>
                <a:gd name="T25" fmla="*/ 82 h 151"/>
                <a:gd name="T26" fmla="*/ 4 w 189"/>
                <a:gd name="T27" fmla="*/ 84 h 151"/>
                <a:gd name="T28" fmla="*/ 5 w 189"/>
                <a:gd name="T29" fmla="*/ 84 h 151"/>
                <a:gd name="T30" fmla="*/ 7 w 189"/>
                <a:gd name="T31" fmla="*/ 84 h 151"/>
                <a:gd name="T32" fmla="*/ 20 w 189"/>
                <a:gd name="T33" fmla="*/ 73 h 151"/>
                <a:gd name="T34" fmla="*/ 24 w 189"/>
                <a:gd name="T35" fmla="*/ 130 h 151"/>
                <a:gd name="T36" fmla="*/ 25 w 189"/>
                <a:gd name="T37" fmla="*/ 131 h 151"/>
                <a:gd name="T38" fmla="*/ 32 w 189"/>
                <a:gd name="T39" fmla="*/ 146 h 151"/>
                <a:gd name="T40" fmla="*/ 42 w 189"/>
                <a:gd name="T41" fmla="*/ 151 h 151"/>
                <a:gd name="T42" fmla="*/ 80 w 189"/>
                <a:gd name="T43" fmla="*/ 151 h 151"/>
                <a:gd name="T44" fmla="*/ 80 w 189"/>
                <a:gd name="T45" fmla="*/ 102 h 151"/>
                <a:gd name="T46" fmla="*/ 106 w 189"/>
                <a:gd name="T47" fmla="*/ 98 h 151"/>
                <a:gd name="T48" fmla="*/ 109 w 189"/>
                <a:gd name="T49" fmla="*/ 151 h 151"/>
                <a:gd name="T50" fmla="*/ 144 w 189"/>
                <a:gd name="T51" fmla="*/ 151 h 151"/>
                <a:gd name="T52" fmla="*/ 147 w 189"/>
                <a:gd name="T53" fmla="*/ 151 h 151"/>
                <a:gd name="T54" fmla="*/ 161 w 189"/>
                <a:gd name="T55" fmla="*/ 142 h 151"/>
                <a:gd name="T56" fmla="*/ 165 w 189"/>
                <a:gd name="T57" fmla="*/ 131 h 151"/>
                <a:gd name="T58" fmla="*/ 165 w 189"/>
                <a:gd name="T59" fmla="*/ 69 h 151"/>
                <a:gd name="T60" fmla="*/ 181 w 189"/>
                <a:gd name="T61" fmla="*/ 83 h 151"/>
                <a:gd name="T62" fmla="*/ 183 w 189"/>
                <a:gd name="T63" fmla="*/ 84 h 151"/>
                <a:gd name="T64" fmla="*/ 185 w 189"/>
                <a:gd name="T65" fmla="*/ 84 h 151"/>
                <a:gd name="T66" fmla="*/ 187 w 189"/>
                <a:gd name="T67" fmla="*/ 83 h 151"/>
                <a:gd name="T68" fmla="*/ 189 w 189"/>
                <a:gd name="T69" fmla="*/ 79 h 151"/>
                <a:gd name="T70" fmla="*/ 165 w 189"/>
                <a:gd name="T71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9" h="151">
                  <a:moveTo>
                    <a:pt x="161" y="53"/>
                  </a:moveTo>
                  <a:cubicBezTo>
                    <a:pt x="126" y="53"/>
                    <a:pt x="126" y="53"/>
                    <a:pt x="126" y="53"/>
                  </a:cubicBezTo>
                  <a:cubicBezTo>
                    <a:pt x="120" y="53"/>
                    <a:pt x="116" y="48"/>
                    <a:pt x="116" y="4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4" y="0"/>
                    <a:pt x="93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21"/>
                    <a:pt x="76" y="25"/>
                    <a:pt x="76" y="30"/>
                  </a:cubicBezTo>
                  <a:cubicBezTo>
                    <a:pt x="75" y="43"/>
                    <a:pt x="63" y="53"/>
                    <a:pt x="50" y="52"/>
                  </a:cubicBezTo>
                  <a:cubicBezTo>
                    <a:pt x="45" y="52"/>
                    <a:pt x="40" y="50"/>
                    <a:pt x="37" y="4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6"/>
                    <a:pt x="0" y="78"/>
                    <a:pt x="0" y="79"/>
                  </a:cubicBezTo>
                  <a:cubicBezTo>
                    <a:pt x="0" y="80"/>
                    <a:pt x="1" y="81"/>
                    <a:pt x="1" y="82"/>
                  </a:cubicBezTo>
                  <a:cubicBezTo>
                    <a:pt x="2" y="83"/>
                    <a:pt x="2" y="83"/>
                    <a:pt x="3" y="83"/>
                  </a:cubicBezTo>
                  <a:cubicBezTo>
                    <a:pt x="3" y="84"/>
                    <a:pt x="3" y="84"/>
                    <a:pt x="4" y="84"/>
                  </a:cubicBezTo>
                  <a:cubicBezTo>
                    <a:pt x="4" y="84"/>
                    <a:pt x="4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6" y="84"/>
                    <a:pt x="6" y="84"/>
                  </a:cubicBezTo>
                  <a:cubicBezTo>
                    <a:pt x="6" y="84"/>
                    <a:pt x="6" y="84"/>
                    <a:pt x="7" y="84"/>
                  </a:cubicBezTo>
                  <a:cubicBezTo>
                    <a:pt x="7" y="84"/>
                    <a:pt x="8" y="83"/>
                    <a:pt x="8" y="8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30"/>
                    <a:pt x="25" y="131"/>
                    <a:pt x="25" y="13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5"/>
                    <a:pt x="26" y="139"/>
                    <a:pt x="29" y="142"/>
                  </a:cubicBezTo>
                  <a:cubicBezTo>
                    <a:pt x="29" y="144"/>
                    <a:pt x="30" y="145"/>
                    <a:pt x="32" y="146"/>
                  </a:cubicBezTo>
                  <a:cubicBezTo>
                    <a:pt x="35" y="148"/>
                    <a:pt x="38" y="150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4" y="151"/>
                    <a:pt x="45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0"/>
                    <a:pt x="82" y="98"/>
                    <a:pt x="84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8" y="98"/>
                    <a:pt x="109" y="100"/>
                    <a:pt x="109" y="102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5" y="151"/>
                    <a:pt x="146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51" y="150"/>
                    <a:pt x="155" y="148"/>
                    <a:pt x="158" y="146"/>
                  </a:cubicBezTo>
                  <a:cubicBezTo>
                    <a:pt x="159" y="145"/>
                    <a:pt x="160" y="144"/>
                    <a:pt x="161" y="142"/>
                  </a:cubicBezTo>
                  <a:cubicBezTo>
                    <a:pt x="163" y="139"/>
                    <a:pt x="165" y="135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2" y="83"/>
                    <a:pt x="182" y="84"/>
                    <a:pt x="183" y="84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6" y="84"/>
                  </a:cubicBezTo>
                  <a:cubicBezTo>
                    <a:pt x="186" y="84"/>
                    <a:pt x="186" y="84"/>
                    <a:pt x="187" y="83"/>
                  </a:cubicBezTo>
                  <a:cubicBezTo>
                    <a:pt x="187" y="83"/>
                    <a:pt x="188" y="83"/>
                    <a:pt x="188" y="82"/>
                  </a:cubicBezTo>
                  <a:cubicBezTo>
                    <a:pt x="189" y="81"/>
                    <a:pt x="189" y="80"/>
                    <a:pt x="189" y="79"/>
                  </a:cubicBezTo>
                  <a:cubicBezTo>
                    <a:pt x="189" y="78"/>
                    <a:pt x="189" y="76"/>
                    <a:pt x="188" y="75"/>
                  </a:cubicBezTo>
                  <a:cubicBezTo>
                    <a:pt x="165" y="57"/>
                    <a:pt x="165" y="57"/>
                    <a:pt x="165" y="57"/>
                  </a:cubicBezTo>
                  <a:lnTo>
                    <a:pt x="161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8" name="Group 406"/>
          <p:cNvGrpSpPr>
            <a:grpSpLocks noChangeAspect="1"/>
          </p:cNvGrpSpPr>
          <p:nvPr/>
        </p:nvGrpSpPr>
        <p:grpSpPr>
          <a:xfrm>
            <a:off x="3435971" y="3127321"/>
            <a:ext cx="389552" cy="360000"/>
            <a:chOff x="7796213" y="4681538"/>
            <a:chExt cx="460375" cy="425450"/>
          </a:xfrm>
          <a:solidFill>
            <a:schemeClr val="bg1"/>
          </a:solidFill>
        </p:grpSpPr>
        <p:sp>
          <p:nvSpPr>
            <p:cNvPr id="116" name="Oval 5"/>
            <p:cNvSpPr>
              <a:spLocks noChangeArrowheads="1"/>
            </p:cNvSpPr>
            <p:nvPr/>
          </p:nvSpPr>
          <p:spPr bwMode="auto">
            <a:xfrm>
              <a:off x="7804151" y="4684713"/>
              <a:ext cx="53975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7796213" y="4681538"/>
              <a:ext cx="460375" cy="425450"/>
            </a:xfrm>
            <a:custGeom>
              <a:avLst/>
              <a:gdLst>
                <a:gd name="T0" fmla="*/ 117 w 163"/>
                <a:gd name="T1" fmla="*/ 65 h 150"/>
                <a:gd name="T2" fmla="*/ 132 w 163"/>
                <a:gd name="T3" fmla="*/ 77 h 150"/>
                <a:gd name="T4" fmla="*/ 163 w 163"/>
                <a:gd name="T5" fmla="*/ 77 h 150"/>
                <a:gd name="T6" fmla="*/ 163 w 163"/>
                <a:gd name="T7" fmla="*/ 17 h 150"/>
                <a:gd name="T8" fmla="*/ 149 w 163"/>
                <a:gd name="T9" fmla="*/ 0 h 150"/>
                <a:gd name="T10" fmla="*/ 35 w 163"/>
                <a:gd name="T11" fmla="*/ 0 h 150"/>
                <a:gd name="T12" fmla="*/ 37 w 163"/>
                <a:gd name="T13" fmla="*/ 10 h 150"/>
                <a:gd name="T14" fmla="*/ 13 w 163"/>
                <a:gd name="T15" fmla="*/ 34 h 150"/>
                <a:gd name="T16" fmla="*/ 0 w 163"/>
                <a:gd name="T17" fmla="*/ 30 h 150"/>
                <a:gd name="T18" fmla="*/ 0 w 163"/>
                <a:gd name="T19" fmla="*/ 77 h 150"/>
                <a:gd name="T20" fmla="*/ 37 w 163"/>
                <a:gd name="T21" fmla="*/ 77 h 150"/>
                <a:gd name="T22" fmla="*/ 52 w 163"/>
                <a:gd name="T23" fmla="*/ 65 h 150"/>
                <a:gd name="T24" fmla="*/ 65 w 163"/>
                <a:gd name="T25" fmla="*/ 74 h 150"/>
                <a:gd name="T26" fmla="*/ 102 w 163"/>
                <a:gd name="T27" fmla="*/ 51 h 150"/>
                <a:gd name="T28" fmla="*/ 106 w 163"/>
                <a:gd name="T29" fmla="*/ 57 h 150"/>
                <a:gd name="T30" fmla="*/ 67 w 163"/>
                <a:gd name="T31" fmla="*/ 81 h 150"/>
                <a:gd name="T32" fmla="*/ 52 w 163"/>
                <a:gd name="T33" fmla="*/ 95 h 150"/>
                <a:gd name="T34" fmla="*/ 37 w 163"/>
                <a:gd name="T35" fmla="*/ 84 h 150"/>
                <a:gd name="T36" fmla="*/ 0 w 163"/>
                <a:gd name="T37" fmla="*/ 84 h 150"/>
                <a:gd name="T38" fmla="*/ 0 w 163"/>
                <a:gd name="T39" fmla="*/ 133 h 150"/>
                <a:gd name="T40" fmla="*/ 15 w 163"/>
                <a:gd name="T41" fmla="*/ 150 h 150"/>
                <a:gd name="T42" fmla="*/ 149 w 163"/>
                <a:gd name="T43" fmla="*/ 150 h 150"/>
                <a:gd name="T44" fmla="*/ 163 w 163"/>
                <a:gd name="T45" fmla="*/ 133 h 150"/>
                <a:gd name="T46" fmla="*/ 163 w 163"/>
                <a:gd name="T47" fmla="*/ 84 h 150"/>
                <a:gd name="T48" fmla="*/ 132 w 163"/>
                <a:gd name="T49" fmla="*/ 84 h 150"/>
                <a:gd name="T50" fmla="*/ 117 w 163"/>
                <a:gd name="T51" fmla="*/ 95 h 150"/>
                <a:gd name="T52" fmla="*/ 102 w 163"/>
                <a:gd name="T53" fmla="*/ 80 h 150"/>
                <a:gd name="T54" fmla="*/ 117 w 163"/>
                <a:gd name="T55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3" h="150">
                  <a:moveTo>
                    <a:pt x="117" y="65"/>
                  </a:moveTo>
                  <a:cubicBezTo>
                    <a:pt x="124" y="65"/>
                    <a:pt x="130" y="70"/>
                    <a:pt x="132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3" y="7"/>
                    <a:pt x="157" y="0"/>
                    <a:pt x="14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3"/>
                    <a:pt x="37" y="6"/>
                    <a:pt x="37" y="10"/>
                  </a:cubicBezTo>
                  <a:cubicBezTo>
                    <a:pt x="37" y="23"/>
                    <a:pt x="26" y="34"/>
                    <a:pt x="13" y="34"/>
                  </a:cubicBezTo>
                  <a:cubicBezTo>
                    <a:pt x="8" y="34"/>
                    <a:pt x="4" y="32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70"/>
                    <a:pt x="45" y="65"/>
                    <a:pt x="52" y="65"/>
                  </a:cubicBezTo>
                  <a:cubicBezTo>
                    <a:pt x="58" y="65"/>
                    <a:pt x="63" y="69"/>
                    <a:pt x="65" y="74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6" y="89"/>
                    <a:pt x="60" y="95"/>
                    <a:pt x="52" y="95"/>
                  </a:cubicBezTo>
                  <a:cubicBezTo>
                    <a:pt x="45" y="95"/>
                    <a:pt x="39" y="90"/>
                    <a:pt x="37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3"/>
                    <a:pt x="7" y="150"/>
                    <a:pt x="15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7" y="150"/>
                    <a:pt x="163" y="143"/>
                    <a:pt x="163" y="133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0" y="90"/>
                    <a:pt x="124" y="95"/>
                    <a:pt x="117" y="95"/>
                  </a:cubicBezTo>
                  <a:cubicBezTo>
                    <a:pt x="109" y="95"/>
                    <a:pt x="102" y="89"/>
                    <a:pt x="102" y="80"/>
                  </a:cubicBezTo>
                  <a:cubicBezTo>
                    <a:pt x="102" y="72"/>
                    <a:pt x="109" y="65"/>
                    <a:pt x="117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" name="Group 102"/>
          <p:cNvGrpSpPr>
            <a:grpSpLocks noChangeAspect="1"/>
          </p:cNvGrpSpPr>
          <p:nvPr/>
        </p:nvGrpSpPr>
        <p:grpSpPr bwMode="auto">
          <a:xfrm>
            <a:off x="5195719" y="3127321"/>
            <a:ext cx="612716" cy="288000"/>
            <a:chOff x="-3174" y="2215"/>
            <a:chExt cx="534" cy="251"/>
          </a:xfrm>
          <a:solidFill>
            <a:schemeClr val="bg1"/>
          </a:solidFill>
        </p:grpSpPr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-3174" y="2215"/>
              <a:ext cx="534" cy="251"/>
            </a:xfrm>
            <a:custGeom>
              <a:avLst/>
              <a:gdLst/>
              <a:ahLst/>
              <a:cxnLst>
                <a:cxn ang="0">
                  <a:pos x="219" y="65"/>
                </a:cxn>
                <a:cxn ang="0">
                  <a:pos x="159" y="32"/>
                </a:cxn>
                <a:cxn ang="0">
                  <a:pos x="100" y="6"/>
                </a:cxn>
                <a:cxn ang="0">
                  <a:pos x="30" y="23"/>
                </a:cxn>
                <a:cxn ang="0">
                  <a:pos x="33" y="31"/>
                </a:cxn>
                <a:cxn ang="0">
                  <a:pos x="19" y="45"/>
                </a:cxn>
                <a:cxn ang="0">
                  <a:pos x="11" y="43"/>
                </a:cxn>
                <a:cxn ang="0">
                  <a:pos x="8" y="50"/>
                </a:cxn>
                <a:cxn ang="0">
                  <a:pos x="19" y="93"/>
                </a:cxn>
                <a:cxn ang="0">
                  <a:pos x="21" y="93"/>
                </a:cxn>
                <a:cxn ang="0">
                  <a:pos x="38" y="106"/>
                </a:cxn>
                <a:cxn ang="0">
                  <a:pos x="55" y="93"/>
                </a:cxn>
                <a:cxn ang="0">
                  <a:pos x="161" y="93"/>
                </a:cxn>
                <a:cxn ang="0">
                  <a:pos x="177" y="106"/>
                </a:cxn>
                <a:cxn ang="0">
                  <a:pos x="194" y="93"/>
                </a:cxn>
                <a:cxn ang="0">
                  <a:pos x="219" y="65"/>
                </a:cxn>
              </a:cxnLst>
              <a:rect l="0" t="0" r="r" b="b"/>
              <a:pathLst>
                <a:path w="226" h="106">
                  <a:moveTo>
                    <a:pt x="219" y="65"/>
                  </a:moveTo>
                  <a:cubicBezTo>
                    <a:pt x="213" y="41"/>
                    <a:pt x="174" y="39"/>
                    <a:pt x="159" y="32"/>
                  </a:cubicBezTo>
                  <a:cubicBezTo>
                    <a:pt x="144" y="26"/>
                    <a:pt x="126" y="10"/>
                    <a:pt x="100" y="6"/>
                  </a:cubicBezTo>
                  <a:cubicBezTo>
                    <a:pt x="65" y="0"/>
                    <a:pt x="42" y="12"/>
                    <a:pt x="30" y="23"/>
                  </a:cubicBezTo>
                  <a:cubicBezTo>
                    <a:pt x="32" y="25"/>
                    <a:pt x="33" y="28"/>
                    <a:pt x="33" y="31"/>
                  </a:cubicBezTo>
                  <a:cubicBezTo>
                    <a:pt x="33" y="39"/>
                    <a:pt x="27" y="45"/>
                    <a:pt x="19" y="45"/>
                  </a:cubicBezTo>
                  <a:cubicBezTo>
                    <a:pt x="16" y="45"/>
                    <a:pt x="13" y="44"/>
                    <a:pt x="11" y="43"/>
                  </a:cubicBezTo>
                  <a:cubicBezTo>
                    <a:pt x="10" y="45"/>
                    <a:pt x="9" y="47"/>
                    <a:pt x="8" y="50"/>
                  </a:cubicBezTo>
                  <a:cubicBezTo>
                    <a:pt x="8" y="50"/>
                    <a:pt x="0" y="93"/>
                    <a:pt x="19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101"/>
                    <a:pt x="30" y="106"/>
                    <a:pt x="38" y="106"/>
                  </a:cubicBezTo>
                  <a:cubicBezTo>
                    <a:pt x="46" y="106"/>
                    <a:pt x="53" y="101"/>
                    <a:pt x="55" y="93"/>
                  </a:cubicBezTo>
                  <a:cubicBezTo>
                    <a:pt x="85" y="93"/>
                    <a:pt x="131" y="93"/>
                    <a:pt x="161" y="93"/>
                  </a:cubicBezTo>
                  <a:cubicBezTo>
                    <a:pt x="163" y="101"/>
                    <a:pt x="169" y="106"/>
                    <a:pt x="177" y="106"/>
                  </a:cubicBezTo>
                  <a:cubicBezTo>
                    <a:pt x="186" y="106"/>
                    <a:pt x="192" y="100"/>
                    <a:pt x="194" y="93"/>
                  </a:cubicBezTo>
                  <a:cubicBezTo>
                    <a:pt x="194" y="93"/>
                    <a:pt x="226" y="93"/>
                    <a:pt x="219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22" name="Oval 106"/>
            <p:cNvSpPr>
              <a:spLocks noChangeArrowheads="1"/>
            </p:cNvSpPr>
            <p:nvPr/>
          </p:nvSpPr>
          <p:spPr bwMode="auto">
            <a:xfrm>
              <a:off x="-3143" y="2275"/>
              <a:ext cx="26" cy="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</p:grpSp>
      <p:sp>
        <p:nvSpPr>
          <p:cNvPr id="124" name="Rectangle à coins arrondis 123"/>
          <p:cNvSpPr/>
          <p:nvPr/>
        </p:nvSpPr>
        <p:spPr>
          <a:xfrm>
            <a:off x="3618000" y="4412521"/>
            <a:ext cx="1908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REQUIREMENTS</a:t>
            </a:r>
            <a:br>
              <a:rPr lang="en-US" altLang="fr-FR" dirty="0">
                <a:solidFill>
                  <a:srgbClr val="FFFFFF"/>
                </a:solidFill>
              </a:rPr>
            </a:br>
            <a:r>
              <a:rPr lang="en-US" altLang="fr-FR" sz="1200" b="1" dirty="0">
                <a:solidFill>
                  <a:schemeClr val="bg1"/>
                </a:solidFill>
              </a:rPr>
              <a:t>TS-0002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26" name="Accolade ouvrante 125"/>
          <p:cNvSpPr/>
          <p:nvPr/>
        </p:nvSpPr>
        <p:spPr>
          <a:xfrm rot="16200000">
            <a:off x="4343400" y="23813"/>
            <a:ext cx="457200" cy="7385050"/>
          </a:xfrm>
          <a:prstGeom prst="leftBrace">
            <a:avLst>
              <a:gd name="adj1" fmla="val 34469"/>
              <a:gd name="adj2" fmla="val 5000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/>
          </a:p>
        </p:txBody>
      </p:sp>
      <p:sp>
        <p:nvSpPr>
          <p:cNvPr id="4" name="Flèche vers le bas 3"/>
          <p:cNvSpPr/>
          <p:nvPr/>
        </p:nvSpPr>
        <p:spPr>
          <a:xfrm>
            <a:off x="4360591" y="3789363"/>
            <a:ext cx="422275" cy="536575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6" name="Flèche vers le bas 45"/>
          <p:cNvSpPr/>
          <p:nvPr/>
        </p:nvSpPr>
        <p:spPr>
          <a:xfrm>
            <a:off x="4360863" y="5105400"/>
            <a:ext cx="422275" cy="536575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10" name="Groupe 1"/>
          <p:cNvGrpSpPr>
            <a:grpSpLocks/>
          </p:cNvGrpSpPr>
          <p:nvPr/>
        </p:nvGrpSpPr>
        <p:grpSpPr bwMode="auto">
          <a:xfrm>
            <a:off x="1704975" y="5562600"/>
            <a:ext cx="5734050" cy="609600"/>
            <a:chOff x="1545062" y="5791200"/>
            <a:chExt cx="5734626" cy="609600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759688" y="5791200"/>
              <a:ext cx="2520000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1545062" y="5791200"/>
              <a:ext cx="2520000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</p:grpSp>
      <p:grpSp>
        <p:nvGrpSpPr>
          <p:cNvPr id="11" name="Group 501"/>
          <p:cNvGrpSpPr>
            <a:grpSpLocks noChangeAspect="1"/>
          </p:cNvGrpSpPr>
          <p:nvPr/>
        </p:nvGrpSpPr>
        <p:grpSpPr>
          <a:xfrm>
            <a:off x="7086600" y="3124200"/>
            <a:ext cx="516876" cy="360001"/>
            <a:chOff x="3790950" y="4365625"/>
            <a:chExt cx="904875" cy="630238"/>
          </a:xfrm>
          <a:solidFill>
            <a:schemeClr val="bg1"/>
          </a:solidFill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3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necteur droit 61"/>
          <p:cNvCxnSpPr/>
          <p:nvPr/>
        </p:nvCxnSpPr>
        <p:spPr>
          <a:xfrm>
            <a:off x="2146201" y="2196032"/>
            <a:ext cx="3943460" cy="2143111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222696" y="2209774"/>
            <a:ext cx="2850495" cy="2113148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467801" y="2196032"/>
            <a:ext cx="621860" cy="2159059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089660" y="2196032"/>
            <a:ext cx="1150466" cy="2126890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685896" y="4821164"/>
            <a:ext cx="2232000" cy="106568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38" name="Rectangle à coins arrondis 37"/>
          <p:cNvSpPr/>
          <p:nvPr/>
        </p:nvSpPr>
        <p:spPr>
          <a:xfrm>
            <a:off x="685896" y="3646972"/>
            <a:ext cx="2232000" cy="95294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37" name="Rectangle à coins arrondis 36"/>
          <p:cNvSpPr/>
          <p:nvPr/>
        </p:nvSpPr>
        <p:spPr>
          <a:xfrm>
            <a:off x="685896" y="2576558"/>
            <a:ext cx="2232000" cy="83169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36" name="Rectangle à coins arrondis 35"/>
          <p:cNvSpPr/>
          <p:nvPr/>
        </p:nvSpPr>
        <p:spPr>
          <a:xfrm>
            <a:off x="4973659" y="2563441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35" name="Rectangle à coins arrondis 34"/>
          <p:cNvSpPr/>
          <p:nvPr/>
        </p:nvSpPr>
        <p:spPr>
          <a:xfrm>
            <a:off x="4973659" y="5237076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5" name="Rectangle à coins arrondis 14"/>
          <p:cNvSpPr/>
          <p:nvPr/>
        </p:nvSpPr>
        <p:spPr>
          <a:xfrm>
            <a:off x="4973659" y="3655143"/>
            <a:ext cx="2232000" cy="1368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collaborations</a:t>
            </a:r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5" descr="Résultat de recherche d'images pour &quot;apple homek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21" y="1229790"/>
            <a:ext cx="863611" cy="9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ieee.org/documents/ieee_mb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32" y="1492560"/>
            <a:ext cx="1567047" cy="4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60" y="5378603"/>
            <a:ext cx="2160000" cy="5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60" y="2673203"/>
            <a:ext cx="2160000" cy="6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363475" y="2392326"/>
            <a:ext cx="76088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43799" y="4063425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Interoperability standards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3510713" y="2657663"/>
            <a:ext cx="0" cy="3806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140721" y="6075418"/>
            <a:ext cx="132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Protocols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467800" y="6075418"/>
            <a:ext cx="153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Platforms</a:t>
            </a:r>
          </a:p>
        </p:txBody>
      </p:sp>
      <p:grpSp>
        <p:nvGrpSpPr>
          <p:cNvPr id="2" name="Groupe 6"/>
          <p:cNvGrpSpPr/>
          <p:nvPr/>
        </p:nvGrpSpPr>
        <p:grpSpPr>
          <a:xfrm>
            <a:off x="912657" y="2706706"/>
            <a:ext cx="1778650" cy="676324"/>
            <a:chOff x="477911" y="2731366"/>
            <a:chExt cx="1778650" cy="676324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1" y="2731366"/>
              <a:ext cx="1778650" cy="46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814343" y="3130691"/>
              <a:ext cx="11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MQTT</a:t>
              </a:r>
            </a:p>
          </p:txBody>
        </p:sp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" y="3728592"/>
            <a:ext cx="1951938" cy="6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958565" y="4322922"/>
            <a:ext cx="168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OMADM    LWM2M</a:t>
            </a:r>
          </a:p>
        </p:txBody>
      </p:sp>
      <p:grpSp>
        <p:nvGrpSpPr>
          <p:cNvPr id="7" name="Groupe 13"/>
          <p:cNvGrpSpPr/>
          <p:nvPr/>
        </p:nvGrpSpPr>
        <p:grpSpPr>
          <a:xfrm>
            <a:off x="791889" y="4879814"/>
            <a:ext cx="2020186" cy="1023193"/>
            <a:chOff x="256113" y="4709686"/>
            <a:chExt cx="2020186" cy="102319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" y="4709686"/>
              <a:ext cx="1395302" cy="73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256113" y="5455880"/>
              <a:ext cx="2020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HTTP  </a:t>
              </a:r>
              <a:r>
                <a:rPr lang="en-US" sz="1200" b="1" dirty="0" err="1"/>
                <a:t>CoAP</a:t>
              </a:r>
              <a:r>
                <a:rPr lang="en-US" sz="1200" b="1" dirty="0"/>
                <a:t>  TLS  DTLS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46399"/>
            <a:ext cx="995689" cy="7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59" y="3688191"/>
            <a:ext cx="2160000" cy="13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18"/>
          <p:cNvCxnSpPr>
            <a:stCxn id="36" idx="2"/>
            <a:endCxn id="15" idx="0"/>
          </p:cNvCxnSpPr>
          <p:nvPr/>
        </p:nvCxnSpPr>
        <p:spPr>
          <a:xfrm>
            <a:off x="6089659" y="3395138"/>
            <a:ext cx="0" cy="260005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5" idx="1"/>
            <a:endCxn id="38" idx="3"/>
          </p:cNvCxnSpPr>
          <p:nvPr/>
        </p:nvCxnSpPr>
        <p:spPr>
          <a:xfrm flipH="1" flipV="1">
            <a:off x="2917896" y="4123447"/>
            <a:ext cx="2055763" cy="215696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39" idx="3"/>
            <a:endCxn id="15" idx="1"/>
          </p:cNvCxnSpPr>
          <p:nvPr/>
        </p:nvCxnSpPr>
        <p:spPr>
          <a:xfrm flipV="1">
            <a:off x="2917896" y="4339143"/>
            <a:ext cx="2055763" cy="1014864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7" idx="3"/>
            <a:endCxn id="15" idx="1"/>
          </p:cNvCxnSpPr>
          <p:nvPr/>
        </p:nvCxnSpPr>
        <p:spPr>
          <a:xfrm>
            <a:off x="2917896" y="2992407"/>
            <a:ext cx="2055763" cy="134673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5" idx="2"/>
            <a:endCxn id="35" idx="0"/>
          </p:cNvCxnSpPr>
          <p:nvPr/>
        </p:nvCxnSpPr>
        <p:spPr>
          <a:xfrm>
            <a:off x="6089659" y="5023143"/>
            <a:ext cx="0" cy="21393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984401" y="4267200"/>
            <a:ext cx="1415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Uses/interworks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016460" y="3058636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016460" y="5124085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073191" y="4999773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interworks with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073191" y="3386515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interworks with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637140" y="2133193"/>
            <a:ext cx="151819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collaborations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2201" y="1524000"/>
            <a:ext cx="79165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4905375" y="2488168"/>
            <a:ext cx="765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Now</a:t>
            </a:r>
            <a:r>
              <a:rPr lang="fr-FR" sz="1200" dirty="0"/>
              <a:t> OCF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2801" y="1524000"/>
            <a:ext cx="124777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ZoneTexte 47"/>
          <p:cNvSpPr txBox="1"/>
          <p:nvPr/>
        </p:nvSpPr>
        <p:spPr>
          <a:xfrm>
            <a:off x="3003451" y="18288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P2413</a:t>
            </a:r>
            <a:endParaRPr lang="en-US" dirty="0"/>
          </a:p>
        </p:txBody>
      </p:sp>
      <p:sp>
        <p:nvSpPr>
          <p:cNvPr id="50" name="ZoneTexte 49"/>
          <p:cNvSpPr txBox="1"/>
          <p:nvPr/>
        </p:nvSpPr>
        <p:spPr>
          <a:xfrm>
            <a:off x="7821649" y="1524000"/>
            <a:ext cx="132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Guidelines</a:t>
            </a:r>
            <a:br>
              <a:rPr lang="en-US" sz="1600" b="1" dirty="0"/>
            </a:br>
            <a:r>
              <a:rPr lang="en-US" sz="1600" b="1" dirty="0"/>
              <a:t>&amp; Ref. Arch.</a:t>
            </a:r>
          </a:p>
        </p:txBody>
      </p:sp>
    </p:spTree>
    <p:extLst>
      <p:ext uri="{BB962C8B-B14F-4D97-AF65-F5344CB8AC3E}">
        <p14:creationId xmlns:p14="http://schemas.microsoft.com/office/powerpoint/2010/main" val="269280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implementation base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4294967295"/>
          </p:nvPr>
        </p:nvSpPr>
        <p:spPr>
          <a:xfrm>
            <a:off x="398463" y="1108075"/>
            <a:ext cx="8745537" cy="5160963"/>
          </a:xfrm>
        </p:spPr>
        <p:txBody>
          <a:bodyPr/>
          <a:lstStyle/>
          <a:p>
            <a:pPr marL="233363" lvl="1" indent="-23336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chemeClr val="tx1"/>
                </a:solidFill>
              </a:rPr>
              <a:t>Industry-driven Open source implementations</a:t>
            </a:r>
            <a:br>
              <a:rPr lang="en-GB" sz="2400" b="1" u="sng" dirty="0">
                <a:solidFill>
                  <a:schemeClr val="tx1"/>
                </a:solidFill>
              </a:rPr>
            </a:br>
            <a:endParaRPr lang="en-GB" sz="2400" b="1" u="sng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b="1" i="1" u="sng" dirty="0">
                <a:solidFill>
                  <a:schemeClr val="tx1"/>
                </a:solidFill>
              </a:rPr>
              <a:t>Examples</a:t>
            </a:r>
            <a:r>
              <a:rPr lang="en-GB" sz="2400" b="1" u="sng" dirty="0">
                <a:solidFill>
                  <a:schemeClr val="tx1"/>
                </a:solidFill>
              </a:rPr>
              <a:t> of Commercial implementations /demos</a:t>
            </a: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105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chemeClr val="tx1"/>
                </a:solidFill>
              </a:rPr>
              <a:t>4 interop. events so far</a:t>
            </a:r>
          </a:p>
        </p:txBody>
      </p:sp>
      <p:grpSp>
        <p:nvGrpSpPr>
          <p:cNvPr id="14" name="Groupe 16"/>
          <p:cNvGrpSpPr/>
          <p:nvPr/>
        </p:nvGrpSpPr>
        <p:grpSpPr>
          <a:xfrm>
            <a:off x="325059" y="1922202"/>
            <a:ext cx="1910627" cy="1048096"/>
            <a:chOff x="665301" y="2343690"/>
            <a:chExt cx="1910627" cy="1048096"/>
          </a:xfrm>
        </p:grpSpPr>
        <p:pic>
          <p:nvPicPr>
            <p:cNvPr id="4" name="Imag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01" y="2802776"/>
              <a:ext cx="1910627" cy="58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60" y="2343690"/>
              <a:ext cx="1592507" cy="322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94930"/>
            <a:ext cx="1476469" cy="45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438052"/>
            <a:ext cx="553658" cy="55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98" y="3657600"/>
            <a:ext cx="1544802" cy="5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1262287" cy="61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83" y="3733800"/>
            <a:ext cx="1464517" cy="27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2662130" y="1675659"/>
            <a:ext cx="2047181" cy="1374504"/>
            <a:chOff x="3287603" y="2017282"/>
            <a:chExt cx="2047181" cy="1374504"/>
          </a:xfrm>
        </p:grpSpPr>
        <p:pic>
          <p:nvPicPr>
            <p:cNvPr id="6" name="Imagen 8" descr="OpenMTC 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99" y="2764533"/>
              <a:ext cx="1854588" cy="62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603" y="2017282"/>
              <a:ext cx="2047181" cy="92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e 18"/>
          <p:cNvGrpSpPr/>
          <p:nvPr/>
        </p:nvGrpSpPr>
        <p:grpSpPr>
          <a:xfrm>
            <a:off x="5066121" y="1836150"/>
            <a:ext cx="1713741" cy="990611"/>
            <a:chOff x="5599375" y="2290896"/>
            <a:chExt cx="1713741" cy="9906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992" y="2290896"/>
              <a:ext cx="1208236" cy="548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375" y="2793567"/>
              <a:ext cx="1713741" cy="48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7240180" y="1774271"/>
            <a:ext cx="1458060" cy="1228766"/>
            <a:chOff x="6690698" y="1558041"/>
            <a:chExt cx="1458060" cy="1228766"/>
          </a:xfrm>
        </p:grpSpPr>
        <p:grpSp>
          <p:nvGrpSpPr>
            <p:cNvPr id="19" name="Groupe 13"/>
            <p:cNvGrpSpPr/>
            <p:nvPr/>
          </p:nvGrpSpPr>
          <p:grpSpPr>
            <a:xfrm>
              <a:off x="6690698" y="2139078"/>
              <a:ext cx="1458060" cy="647729"/>
              <a:chOff x="6886233" y="3782823"/>
              <a:chExt cx="1879309" cy="954613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893" y="3782823"/>
                <a:ext cx="1775991" cy="57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6886233" y="4193120"/>
                <a:ext cx="1879309" cy="54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err="1"/>
                  <a:t>IotDM</a:t>
                </a:r>
                <a:endParaRPr lang="fr-FR" b="1" dirty="0"/>
              </a:p>
            </p:txBody>
          </p:sp>
        </p:grp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613" y="1558041"/>
              <a:ext cx="996232" cy="5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1000" y="4495800"/>
            <a:ext cx="164646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4495800"/>
            <a:ext cx="95313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00" y="4572000"/>
            <a:ext cx="14434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76400" y="3657600"/>
            <a:ext cx="1810223" cy="5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43587" y="4419600"/>
            <a:ext cx="1014413" cy="4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4419600"/>
            <a:ext cx="63156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34200" y="4191000"/>
            <a:ext cx="1771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64937" y="3786552"/>
            <a:ext cx="723806" cy="2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M2M Common Service Layer in a nutshell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570037"/>
            <a:ext cx="9144000" cy="48307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software “framework”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Located between the M2M applications and</a:t>
            </a:r>
            <a:br>
              <a:rPr lang="en-US" dirty="0"/>
            </a:br>
            <a:r>
              <a:rPr lang="en-US" dirty="0"/>
              <a:t>communication HW/SW that provide connectivity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Provides functions that M2M applications</a:t>
            </a:r>
            <a:br>
              <a:rPr lang="en-US" dirty="0"/>
            </a:br>
            <a:r>
              <a:rPr lang="en-US" dirty="0"/>
              <a:t>across different industry segments commonly need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 data transport, security/encryption, remote software update...)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Like an “Android” for the Internet of Things</a:t>
            </a:r>
            <a:br>
              <a:rPr lang="en-US" dirty="0"/>
            </a:br>
            <a:r>
              <a:rPr lang="en-US" dirty="0"/>
              <a:t>But it sits both on the field devices/sensors and in servers</a:t>
            </a:r>
            <a:br>
              <a:rPr lang="en-US" dirty="0"/>
            </a:br>
            <a:r>
              <a:rPr lang="en-US" dirty="0"/>
              <a:t>And it is a standard – not controlled by a single private company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Architecture approach</a:t>
            </a:r>
          </a:p>
        </p:txBody>
      </p:sp>
      <p:sp>
        <p:nvSpPr>
          <p:cNvPr id="112" name="TextBox 13"/>
          <p:cNvSpPr txBox="1">
            <a:spLocks noChangeArrowheads="1"/>
          </p:cNvSpPr>
          <p:nvPr/>
        </p:nvSpPr>
        <p:spPr bwMode="auto">
          <a:xfrm>
            <a:off x="457200" y="1507963"/>
            <a:ext cx="2357437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Futura Bk"/>
              </a:rPr>
              <a:t>Pipe (vertical):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Futura Bk"/>
              </a:rPr>
              <a:t>1 Application, 1 NW, </a:t>
            </a:r>
            <a:br>
              <a:rPr lang="en-US" sz="1000" dirty="0">
                <a:solidFill>
                  <a:srgbClr val="000000"/>
                </a:solidFill>
                <a:latin typeface="Futura Bk"/>
              </a:rPr>
            </a:br>
            <a:r>
              <a:rPr lang="en-US" sz="1000" dirty="0">
                <a:solidFill>
                  <a:srgbClr val="000000"/>
                </a:solidFill>
                <a:latin typeface="Futura Bk"/>
              </a:rPr>
              <a:t>1 (or few) type of Device</a:t>
            </a:r>
          </a:p>
          <a:p>
            <a:pPr algn="ctr"/>
            <a:r>
              <a:rPr lang="fr-FR" sz="1000" dirty="0">
                <a:solidFill>
                  <a:srgbClr val="000000"/>
                </a:solidFill>
                <a:latin typeface="Futura Bk"/>
              </a:rPr>
              <a:t>Point to point communications</a:t>
            </a:r>
            <a:endParaRPr lang="en-US" sz="1000" dirty="0">
              <a:solidFill>
                <a:srgbClr val="000000"/>
              </a:solidFill>
              <a:latin typeface="Futura Bk"/>
            </a:endParaRPr>
          </a:p>
        </p:txBody>
      </p:sp>
      <p:sp>
        <p:nvSpPr>
          <p:cNvPr id="114" name="TextBox 14"/>
          <p:cNvSpPr txBox="1">
            <a:spLocks noChangeArrowheads="1"/>
          </p:cNvSpPr>
          <p:nvPr/>
        </p:nvSpPr>
        <p:spPr bwMode="auto">
          <a:xfrm>
            <a:off x="3954679" y="1507963"/>
            <a:ext cx="43003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Futura Bk"/>
              </a:rPr>
              <a:t>Horizontal (based on common Layer)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Futura Bk"/>
              </a:rPr>
              <a:t>Applications share common service and network infrastructure</a:t>
            </a:r>
          </a:p>
          <a:p>
            <a:pPr algn="ctr"/>
            <a:r>
              <a:rPr lang="fr-FR" sz="1000" dirty="0">
                <a:solidFill>
                  <a:srgbClr val="000000"/>
                </a:solidFill>
                <a:latin typeface="Futura Bk"/>
              </a:rPr>
              <a:t>Multipoint communications</a:t>
            </a:r>
            <a:endParaRPr lang="en-US" sz="1000" dirty="0">
              <a:solidFill>
                <a:srgbClr val="000000"/>
              </a:solidFill>
              <a:latin typeface="Futura Bk"/>
            </a:endParaRPr>
          </a:p>
        </p:txBody>
      </p:sp>
      <p:sp>
        <p:nvSpPr>
          <p:cNvPr id="116" name="Rectangle 8"/>
          <p:cNvSpPr>
            <a:spLocks noChangeArrowheads="1"/>
          </p:cNvSpPr>
          <p:nvPr/>
        </p:nvSpPr>
        <p:spPr bwMode="auto">
          <a:xfrm>
            <a:off x="0" y="3432393"/>
            <a:ext cx="290450" cy="2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>
                <a:ea typeface="Calibri" pitchFamily="34" charset="0"/>
                <a:cs typeface="Times New Roman" pitchFamily="18" charset="0"/>
              </a:rPr>
              <a:t>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1233048" y="4892218"/>
            <a:ext cx="831884" cy="710801"/>
            <a:chOff x="558120" y="4762578"/>
            <a:chExt cx="923925" cy="790724"/>
          </a:xfrm>
        </p:grpSpPr>
        <p:sp>
          <p:nvSpPr>
            <p:cNvPr id="154" name="Freeform 54"/>
            <p:cNvSpPr>
              <a:spLocks/>
            </p:cNvSpPr>
            <p:nvPr/>
          </p:nvSpPr>
          <p:spPr bwMode="auto">
            <a:xfrm>
              <a:off x="558120" y="4943702"/>
              <a:ext cx="923925" cy="609600"/>
            </a:xfrm>
            <a:custGeom>
              <a:avLst/>
              <a:gdLst>
                <a:gd name="T0" fmla="*/ 2147483647 w 1552"/>
                <a:gd name="T1" fmla="*/ 2147483647 h 1025"/>
                <a:gd name="T2" fmla="*/ 2147483647 w 1552"/>
                <a:gd name="T3" fmla="*/ 2147483647 h 1025"/>
                <a:gd name="T4" fmla="*/ 2147483647 w 1552"/>
                <a:gd name="T5" fmla="*/ 2147483647 h 1025"/>
                <a:gd name="T6" fmla="*/ 2147483647 w 1552"/>
                <a:gd name="T7" fmla="*/ 2147483647 h 1025"/>
                <a:gd name="T8" fmla="*/ 2147483647 w 1552"/>
                <a:gd name="T9" fmla="*/ 2147483647 h 1025"/>
                <a:gd name="T10" fmla="*/ 2147483647 w 1552"/>
                <a:gd name="T11" fmla="*/ 2147483647 h 1025"/>
                <a:gd name="T12" fmla="*/ 2147483647 w 1552"/>
                <a:gd name="T13" fmla="*/ 2147483647 h 1025"/>
                <a:gd name="T14" fmla="*/ 2147483647 w 1552"/>
                <a:gd name="T15" fmla="*/ 2147483647 h 1025"/>
                <a:gd name="T16" fmla="*/ 2147483647 w 1552"/>
                <a:gd name="T17" fmla="*/ 2147483647 h 1025"/>
                <a:gd name="T18" fmla="*/ 2147483647 w 1552"/>
                <a:gd name="T19" fmla="*/ 2147483647 h 1025"/>
                <a:gd name="T20" fmla="*/ 2147483647 w 1552"/>
                <a:gd name="T21" fmla="*/ 2147483647 h 1025"/>
                <a:gd name="T22" fmla="*/ 2147483647 w 1552"/>
                <a:gd name="T23" fmla="*/ 2147483647 h 1025"/>
                <a:gd name="T24" fmla="*/ 2147483647 w 1552"/>
                <a:gd name="T25" fmla="*/ 2147483647 h 1025"/>
                <a:gd name="T26" fmla="*/ 2147483647 w 1552"/>
                <a:gd name="T27" fmla="*/ 2147483647 h 1025"/>
                <a:gd name="T28" fmla="*/ 2147483647 w 1552"/>
                <a:gd name="T29" fmla="*/ 2147483647 h 1025"/>
                <a:gd name="T30" fmla="*/ 2147483647 w 1552"/>
                <a:gd name="T31" fmla="*/ 2147483647 h 1025"/>
                <a:gd name="T32" fmla="*/ 2147483647 w 1552"/>
                <a:gd name="T33" fmla="*/ 2147483647 h 1025"/>
                <a:gd name="T34" fmla="*/ 2147483647 w 1552"/>
                <a:gd name="T35" fmla="*/ 2147483647 h 1025"/>
                <a:gd name="T36" fmla="*/ 2147483647 w 1552"/>
                <a:gd name="T37" fmla="*/ 2147483647 h 10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2"/>
                <a:gd name="T58" fmla="*/ 0 h 1025"/>
                <a:gd name="T59" fmla="*/ 1552 w 1552"/>
                <a:gd name="T60" fmla="*/ 1025 h 10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2" h="1025">
                  <a:moveTo>
                    <a:pt x="77" y="476"/>
                  </a:moveTo>
                  <a:cubicBezTo>
                    <a:pt x="2" y="533"/>
                    <a:pt x="0" y="629"/>
                    <a:pt x="72" y="689"/>
                  </a:cubicBezTo>
                  <a:cubicBezTo>
                    <a:pt x="98" y="711"/>
                    <a:pt x="132" y="726"/>
                    <a:pt x="168" y="732"/>
                  </a:cubicBezTo>
                  <a:cubicBezTo>
                    <a:pt x="165" y="834"/>
                    <a:pt x="266" y="919"/>
                    <a:pt x="393" y="921"/>
                  </a:cubicBezTo>
                  <a:cubicBezTo>
                    <a:pt x="439" y="922"/>
                    <a:pt x="484" y="912"/>
                    <a:pt x="522" y="892"/>
                  </a:cubicBezTo>
                  <a:cubicBezTo>
                    <a:pt x="578" y="986"/>
                    <a:pt x="717" y="1025"/>
                    <a:pt x="833" y="981"/>
                  </a:cubicBezTo>
                  <a:cubicBezTo>
                    <a:pt x="875" y="965"/>
                    <a:pt x="910" y="940"/>
                    <a:pt x="934" y="908"/>
                  </a:cubicBezTo>
                  <a:cubicBezTo>
                    <a:pt x="1061" y="976"/>
                    <a:pt x="1233" y="948"/>
                    <a:pt x="1318" y="846"/>
                  </a:cubicBezTo>
                  <a:cubicBezTo>
                    <a:pt x="1349" y="810"/>
                    <a:pt x="1365" y="766"/>
                    <a:pt x="1365" y="722"/>
                  </a:cubicBezTo>
                  <a:cubicBezTo>
                    <a:pt x="1480" y="701"/>
                    <a:pt x="1552" y="609"/>
                    <a:pt x="1526" y="517"/>
                  </a:cubicBezTo>
                  <a:cubicBezTo>
                    <a:pt x="1517" y="484"/>
                    <a:pt x="1495" y="454"/>
                    <a:pt x="1464" y="430"/>
                  </a:cubicBezTo>
                  <a:cubicBezTo>
                    <a:pt x="1518" y="370"/>
                    <a:pt x="1500" y="286"/>
                    <a:pt x="1424" y="243"/>
                  </a:cubicBezTo>
                  <a:cubicBezTo>
                    <a:pt x="1397" y="227"/>
                    <a:pt x="1365" y="219"/>
                    <a:pt x="1332" y="218"/>
                  </a:cubicBezTo>
                  <a:cubicBezTo>
                    <a:pt x="1286" y="96"/>
                    <a:pt x="1125" y="27"/>
                    <a:pt x="973" y="64"/>
                  </a:cubicBezTo>
                  <a:cubicBezTo>
                    <a:pt x="919" y="77"/>
                    <a:pt x="870" y="103"/>
                    <a:pt x="834" y="138"/>
                  </a:cubicBezTo>
                  <a:cubicBezTo>
                    <a:pt x="752" y="32"/>
                    <a:pt x="578" y="0"/>
                    <a:pt x="445" y="66"/>
                  </a:cubicBezTo>
                  <a:cubicBezTo>
                    <a:pt x="398" y="90"/>
                    <a:pt x="360" y="124"/>
                    <a:pt x="337" y="165"/>
                  </a:cubicBezTo>
                  <a:cubicBezTo>
                    <a:pt x="192" y="153"/>
                    <a:pt x="62" y="238"/>
                    <a:pt x="47" y="355"/>
                  </a:cubicBezTo>
                  <a:cubicBezTo>
                    <a:pt x="42" y="396"/>
                    <a:pt x="53" y="439"/>
                    <a:pt x="77" y="476"/>
                  </a:cubicBezTo>
                </a:path>
              </a:pathLst>
            </a:custGeom>
            <a:solidFill>
              <a:srgbClr val="AABAD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de-DE" sz="1100"/>
                <a:t>Local NW</a:t>
              </a:r>
            </a:p>
          </p:txBody>
        </p:sp>
        <p:sp>
          <p:nvSpPr>
            <p:cNvPr id="155" name="Isosceles Triangle 54"/>
            <p:cNvSpPr/>
            <p:nvPr/>
          </p:nvSpPr>
          <p:spPr>
            <a:xfrm>
              <a:off x="883156" y="4762578"/>
              <a:ext cx="294444" cy="28256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18" name="Rectangle 74"/>
          <p:cNvSpPr/>
          <p:nvPr/>
        </p:nvSpPr>
        <p:spPr bwMode="auto">
          <a:xfrm>
            <a:off x="1201854" y="2741452"/>
            <a:ext cx="939800" cy="392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chemeClr val="tx1"/>
                </a:solidFill>
              </a:rPr>
              <a:t>Business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Application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19" name="Oval 75"/>
          <p:cNvSpPr/>
          <p:nvPr/>
        </p:nvSpPr>
        <p:spPr bwMode="auto">
          <a:xfrm>
            <a:off x="1387591" y="5505289"/>
            <a:ext cx="538163" cy="44926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800" b="1" dirty="0">
                <a:solidFill>
                  <a:srgbClr val="FFFFFF"/>
                </a:solidFill>
              </a:rPr>
              <a:t>Device</a:t>
            </a:r>
          </a:p>
        </p:txBody>
      </p:sp>
      <p:cxnSp>
        <p:nvCxnSpPr>
          <p:cNvPr id="120" name="Straight Connector 76"/>
          <p:cNvCxnSpPr>
            <a:stCxn id="118" idx="2"/>
            <a:endCxn id="119" idx="0"/>
          </p:cNvCxnSpPr>
          <p:nvPr/>
        </p:nvCxnSpPr>
        <p:spPr bwMode="auto">
          <a:xfrm flipH="1">
            <a:off x="1655879" y="3133564"/>
            <a:ext cx="15875" cy="2371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reeform 46"/>
          <p:cNvSpPr>
            <a:spLocks/>
          </p:cNvSpPr>
          <p:nvPr/>
        </p:nvSpPr>
        <p:spPr bwMode="auto">
          <a:xfrm>
            <a:off x="920167" y="3831257"/>
            <a:ext cx="1490112" cy="777289"/>
          </a:xfrm>
          <a:custGeom>
            <a:avLst/>
            <a:gdLst>
              <a:gd name="T0" fmla="*/ 2147483647 w 5344"/>
              <a:gd name="T1" fmla="*/ 2147483647 h 1025"/>
              <a:gd name="T2" fmla="*/ 2147483647 w 5344"/>
              <a:gd name="T3" fmla="*/ 2147483647 h 1025"/>
              <a:gd name="T4" fmla="*/ 2147483647 w 5344"/>
              <a:gd name="T5" fmla="*/ 2147483647 h 1025"/>
              <a:gd name="T6" fmla="*/ 2147483647 w 5344"/>
              <a:gd name="T7" fmla="*/ 2147483647 h 1025"/>
              <a:gd name="T8" fmla="*/ 2147483647 w 5344"/>
              <a:gd name="T9" fmla="*/ 2147483647 h 1025"/>
              <a:gd name="T10" fmla="*/ 2147483647 w 5344"/>
              <a:gd name="T11" fmla="*/ 2147483647 h 1025"/>
              <a:gd name="T12" fmla="*/ 2147483647 w 5344"/>
              <a:gd name="T13" fmla="*/ 2147483647 h 1025"/>
              <a:gd name="T14" fmla="*/ 2147483647 w 5344"/>
              <a:gd name="T15" fmla="*/ 2147483647 h 1025"/>
              <a:gd name="T16" fmla="*/ 2147483647 w 5344"/>
              <a:gd name="T17" fmla="*/ 2147483647 h 1025"/>
              <a:gd name="T18" fmla="*/ 2147483647 w 5344"/>
              <a:gd name="T19" fmla="*/ 2147483647 h 1025"/>
              <a:gd name="T20" fmla="*/ 2147483647 w 5344"/>
              <a:gd name="T21" fmla="*/ 2147483647 h 1025"/>
              <a:gd name="T22" fmla="*/ 2147483647 w 5344"/>
              <a:gd name="T23" fmla="*/ 2147483647 h 1025"/>
              <a:gd name="T24" fmla="*/ 2147483647 w 5344"/>
              <a:gd name="T25" fmla="*/ 2147483647 h 1025"/>
              <a:gd name="T26" fmla="*/ 2147483647 w 5344"/>
              <a:gd name="T27" fmla="*/ 2147483647 h 1025"/>
              <a:gd name="T28" fmla="*/ 2147483647 w 5344"/>
              <a:gd name="T29" fmla="*/ 2147483647 h 1025"/>
              <a:gd name="T30" fmla="*/ 2147483647 w 5344"/>
              <a:gd name="T31" fmla="*/ 2147483647 h 1025"/>
              <a:gd name="T32" fmla="*/ 2147483647 w 5344"/>
              <a:gd name="T33" fmla="*/ 2147483647 h 1025"/>
              <a:gd name="T34" fmla="*/ 2147483647 w 5344"/>
              <a:gd name="T35" fmla="*/ 2147483647 h 1025"/>
              <a:gd name="T36" fmla="*/ 2147483647 w 5344"/>
              <a:gd name="T37" fmla="*/ 2147483647 h 10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344"/>
              <a:gd name="T58" fmla="*/ 0 h 1025"/>
              <a:gd name="T59" fmla="*/ 5344 w 5344"/>
              <a:gd name="T60" fmla="*/ 1025 h 10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344" h="1025">
                <a:moveTo>
                  <a:pt x="266" y="475"/>
                </a:moveTo>
                <a:cubicBezTo>
                  <a:pt x="8" y="533"/>
                  <a:pt x="0" y="629"/>
                  <a:pt x="249" y="689"/>
                </a:cubicBezTo>
                <a:cubicBezTo>
                  <a:pt x="339" y="710"/>
                  <a:pt x="454" y="725"/>
                  <a:pt x="580" y="732"/>
                </a:cubicBezTo>
                <a:cubicBezTo>
                  <a:pt x="569" y="834"/>
                  <a:pt x="915" y="918"/>
                  <a:pt x="1354" y="921"/>
                </a:cubicBezTo>
                <a:cubicBezTo>
                  <a:pt x="1511" y="922"/>
                  <a:pt x="1666" y="912"/>
                  <a:pt x="1799" y="892"/>
                </a:cubicBezTo>
                <a:cubicBezTo>
                  <a:pt x="1989" y="985"/>
                  <a:pt x="2467" y="1025"/>
                  <a:pt x="2868" y="981"/>
                </a:cubicBezTo>
                <a:cubicBezTo>
                  <a:pt x="3012" y="965"/>
                  <a:pt x="3133" y="940"/>
                  <a:pt x="3214" y="908"/>
                </a:cubicBezTo>
                <a:cubicBezTo>
                  <a:pt x="3653" y="976"/>
                  <a:pt x="4246" y="948"/>
                  <a:pt x="4538" y="846"/>
                </a:cubicBezTo>
                <a:cubicBezTo>
                  <a:pt x="4643" y="809"/>
                  <a:pt x="4699" y="766"/>
                  <a:pt x="4698" y="722"/>
                </a:cubicBezTo>
                <a:cubicBezTo>
                  <a:pt x="5095" y="701"/>
                  <a:pt x="5344" y="609"/>
                  <a:pt x="5253" y="517"/>
                </a:cubicBezTo>
                <a:cubicBezTo>
                  <a:pt x="5221" y="484"/>
                  <a:pt x="5147" y="453"/>
                  <a:pt x="5040" y="430"/>
                </a:cubicBezTo>
                <a:cubicBezTo>
                  <a:pt x="5225" y="369"/>
                  <a:pt x="5164" y="285"/>
                  <a:pt x="4903" y="242"/>
                </a:cubicBezTo>
                <a:cubicBezTo>
                  <a:pt x="4810" y="227"/>
                  <a:pt x="4699" y="218"/>
                  <a:pt x="4584" y="218"/>
                </a:cubicBezTo>
                <a:cubicBezTo>
                  <a:pt x="4426" y="96"/>
                  <a:pt x="3874" y="27"/>
                  <a:pt x="3351" y="64"/>
                </a:cubicBezTo>
                <a:cubicBezTo>
                  <a:pt x="3163" y="77"/>
                  <a:pt x="2996" y="103"/>
                  <a:pt x="2872" y="138"/>
                </a:cubicBezTo>
                <a:cubicBezTo>
                  <a:pt x="2588" y="32"/>
                  <a:pt x="1989" y="0"/>
                  <a:pt x="1533" y="65"/>
                </a:cubicBezTo>
                <a:cubicBezTo>
                  <a:pt x="1369" y="89"/>
                  <a:pt x="1239" y="124"/>
                  <a:pt x="1160" y="165"/>
                </a:cubicBezTo>
                <a:cubicBezTo>
                  <a:pt x="659" y="153"/>
                  <a:pt x="213" y="238"/>
                  <a:pt x="163" y="354"/>
                </a:cubicBezTo>
                <a:cubicBezTo>
                  <a:pt x="145" y="396"/>
                  <a:pt x="181" y="438"/>
                  <a:pt x="266" y="475"/>
                </a:cubicBezTo>
              </a:path>
            </a:pathLst>
          </a:custGeom>
          <a:solidFill>
            <a:srgbClr val="FFCC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tIns="0" anchor="ctr"/>
          <a:lstStyle/>
          <a:p>
            <a:pPr algn="ctr"/>
            <a:r>
              <a:rPr lang="de-DE" sz="900" dirty="0"/>
              <a:t>Communication</a:t>
            </a:r>
            <a:br>
              <a:rPr lang="de-DE" sz="900" dirty="0"/>
            </a:br>
            <a:r>
              <a:rPr lang="de-DE" sz="900" dirty="0"/>
              <a:t>Network (</a:t>
            </a:r>
            <a:r>
              <a:rPr lang="de-DE" sz="900" dirty="0" err="1"/>
              <a:t>wireline</a:t>
            </a:r>
            <a:r>
              <a:rPr lang="de-DE" sz="900" dirty="0"/>
              <a:t>, </a:t>
            </a:r>
            <a:r>
              <a:rPr lang="de-DE" sz="900" dirty="0" err="1"/>
              <a:t>wireless</a:t>
            </a:r>
            <a:r>
              <a:rPr lang="de-DE" sz="900" dirty="0"/>
              <a:t>, Powerline ..)</a:t>
            </a:r>
          </a:p>
        </p:txBody>
      </p:sp>
      <p:sp>
        <p:nvSpPr>
          <p:cNvPr id="122" name="TextBox 80"/>
          <p:cNvSpPr txBox="1"/>
          <p:nvPr/>
        </p:nvSpPr>
        <p:spPr bwMode="auto">
          <a:xfrm>
            <a:off x="1020879" y="4852827"/>
            <a:ext cx="8064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>
                <a:latin typeface="+mn-lt"/>
                <a:cs typeface="Arial" charset="0"/>
              </a:rPr>
              <a:t>Gateway</a:t>
            </a:r>
          </a:p>
        </p:txBody>
      </p:sp>
      <p:sp>
        <p:nvSpPr>
          <p:cNvPr id="123" name="Freeform 47"/>
          <p:cNvSpPr>
            <a:spLocks/>
          </p:cNvSpPr>
          <p:nvPr/>
        </p:nvSpPr>
        <p:spPr bwMode="auto">
          <a:xfrm>
            <a:off x="4430430" y="3290232"/>
            <a:ext cx="2861642" cy="1443128"/>
          </a:xfrm>
          <a:custGeom>
            <a:avLst/>
            <a:gdLst>
              <a:gd name="T0" fmla="*/ 2147483647 w 2003"/>
              <a:gd name="T1" fmla="*/ 2147483647 h 383"/>
              <a:gd name="T2" fmla="*/ 2147483647 w 2003"/>
              <a:gd name="T3" fmla="*/ 2147483647 h 383"/>
              <a:gd name="T4" fmla="*/ 2147483647 w 2003"/>
              <a:gd name="T5" fmla="*/ 2147483647 h 383"/>
              <a:gd name="T6" fmla="*/ 2147483647 w 2003"/>
              <a:gd name="T7" fmla="*/ 2147483647 h 383"/>
              <a:gd name="T8" fmla="*/ 2147483647 w 2003"/>
              <a:gd name="T9" fmla="*/ 2147483647 h 383"/>
              <a:gd name="T10" fmla="*/ 2147483647 w 2003"/>
              <a:gd name="T11" fmla="*/ 2147483647 h 383"/>
              <a:gd name="T12" fmla="*/ 2147483647 w 2003"/>
              <a:gd name="T13" fmla="*/ 2147483647 h 383"/>
              <a:gd name="T14" fmla="*/ 2147483647 w 2003"/>
              <a:gd name="T15" fmla="*/ 2147483647 h 383"/>
              <a:gd name="T16" fmla="*/ 2147483647 w 2003"/>
              <a:gd name="T17" fmla="*/ 2147483647 h 383"/>
              <a:gd name="T18" fmla="*/ 2147483647 w 2003"/>
              <a:gd name="T19" fmla="*/ 2147483647 h 383"/>
              <a:gd name="T20" fmla="*/ 2147483647 w 2003"/>
              <a:gd name="T21" fmla="*/ 2147483647 h 383"/>
              <a:gd name="T22" fmla="*/ 2147483647 w 2003"/>
              <a:gd name="T23" fmla="*/ 2147483647 h 383"/>
              <a:gd name="T24" fmla="*/ 2147483647 w 2003"/>
              <a:gd name="T25" fmla="*/ 2147483647 h 383"/>
              <a:gd name="T26" fmla="*/ 2147483647 w 2003"/>
              <a:gd name="T27" fmla="*/ 2147483647 h 383"/>
              <a:gd name="T28" fmla="*/ 2147483647 w 2003"/>
              <a:gd name="T29" fmla="*/ 2147483647 h 383"/>
              <a:gd name="T30" fmla="*/ 2147483647 w 2003"/>
              <a:gd name="T31" fmla="*/ 2147483647 h 383"/>
              <a:gd name="T32" fmla="*/ 2147483647 w 2003"/>
              <a:gd name="T33" fmla="*/ 2147483647 h 383"/>
              <a:gd name="T34" fmla="*/ 2147483647 w 2003"/>
              <a:gd name="T35" fmla="*/ 2147483647 h 383"/>
              <a:gd name="T36" fmla="*/ 2147483647 w 2003"/>
              <a:gd name="T37" fmla="*/ 2147483647 h 3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3"/>
              <a:gd name="T58" fmla="*/ 0 h 383"/>
              <a:gd name="T59" fmla="*/ 2003 w 2003"/>
              <a:gd name="T60" fmla="*/ 383 h 3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3" h="383">
                <a:moveTo>
                  <a:pt x="100" y="178"/>
                </a:moveTo>
                <a:cubicBezTo>
                  <a:pt x="3" y="199"/>
                  <a:pt x="0" y="235"/>
                  <a:pt x="93" y="258"/>
                </a:cubicBezTo>
                <a:cubicBezTo>
                  <a:pt x="127" y="266"/>
                  <a:pt x="170" y="271"/>
                  <a:pt x="217" y="274"/>
                </a:cubicBezTo>
                <a:cubicBezTo>
                  <a:pt x="213" y="312"/>
                  <a:pt x="343" y="343"/>
                  <a:pt x="507" y="344"/>
                </a:cubicBezTo>
                <a:cubicBezTo>
                  <a:pt x="566" y="345"/>
                  <a:pt x="624" y="341"/>
                  <a:pt x="674" y="334"/>
                </a:cubicBezTo>
                <a:cubicBezTo>
                  <a:pt x="745" y="368"/>
                  <a:pt x="925" y="383"/>
                  <a:pt x="1075" y="367"/>
                </a:cubicBezTo>
                <a:cubicBezTo>
                  <a:pt x="1129" y="361"/>
                  <a:pt x="1174" y="352"/>
                  <a:pt x="1205" y="340"/>
                </a:cubicBezTo>
                <a:cubicBezTo>
                  <a:pt x="1369" y="365"/>
                  <a:pt x="1592" y="355"/>
                  <a:pt x="1701" y="316"/>
                </a:cubicBezTo>
                <a:cubicBezTo>
                  <a:pt x="1740" y="303"/>
                  <a:pt x="1761" y="287"/>
                  <a:pt x="1761" y="270"/>
                </a:cubicBezTo>
                <a:cubicBezTo>
                  <a:pt x="1910" y="262"/>
                  <a:pt x="2003" y="228"/>
                  <a:pt x="1969" y="193"/>
                </a:cubicBezTo>
                <a:cubicBezTo>
                  <a:pt x="1957" y="181"/>
                  <a:pt x="1929" y="170"/>
                  <a:pt x="1889" y="161"/>
                </a:cubicBezTo>
                <a:cubicBezTo>
                  <a:pt x="1959" y="138"/>
                  <a:pt x="1936" y="107"/>
                  <a:pt x="1838" y="91"/>
                </a:cubicBezTo>
                <a:cubicBezTo>
                  <a:pt x="1803" y="85"/>
                  <a:pt x="1761" y="82"/>
                  <a:pt x="1718" y="82"/>
                </a:cubicBezTo>
                <a:cubicBezTo>
                  <a:pt x="1659" y="36"/>
                  <a:pt x="1452" y="10"/>
                  <a:pt x="1256" y="24"/>
                </a:cubicBezTo>
                <a:cubicBezTo>
                  <a:pt x="1186" y="29"/>
                  <a:pt x="1123" y="39"/>
                  <a:pt x="1077" y="52"/>
                </a:cubicBezTo>
                <a:cubicBezTo>
                  <a:pt x="970" y="12"/>
                  <a:pt x="745" y="0"/>
                  <a:pt x="575" y="24"/>
                </a:cubicBezTo>
                <a:cubicBezTo>
                  <a:pt x="513" y="33"/>
                  <a:pt x="464" y="47"/>
                  <a:pt x="435" y="62"/>
                </a:cubicBezTo>
                <a:cubicBezTo>
                  <a:pt x="247" y="57"/>
                  <a:pt x="80" y="89"/>
                  <a:pt x="61" y="132"/>
                </a:cubicBezTo>
                <a:cubicBezTo>
                  <a:pt x="54" y="148"/>
                  <a:pt x="68" y="164"/>
                  <a:pt x="100" y="178"/>
                </a:cubicBezTo>
              </a:path>
            </a:pathLst>
          </a:custGeom>
          <a:solidFill>
            <a:srgbClr val="DDFFF6"/>
          </a:solidFill>
          <a:ln w="26988" cap="rnd">
            <a:solidFill>
              <a:srgbClr val="29FFC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46"/>
          <p:cNvSpPr>
            <a:spLocks/>
          </p:cNvSpPr>
          <p:nvPr/>
        </p:nvSpPr>
        <p:spPr bwMode="auto">
          <a:xfrm>
            <a:off x="4596156" y="3858910"/>
            <a:ext cx="1204375" cy="600113"/>
          </a:xfrm>
          <a:custGeom>
            <a:avLst/>
            <a:gdLst>
              <a:gd name="T0" fmla="*/ 2147483647 w 5344"/>
              <a:gd name="T1" fmla="*/ 2147483647 h 1025"/>
              <a:gd name="T2" fmla="*/ 2147483647 w 5344"/>
              <a:gd name="T3" fmla="*/ 2147483647 h 1025"/>
              <a:gd name="T4" fmla="*/ 2147483647 w 5344"/>
              <a:gd name="T5" fmla="*/ 2147483647 h 1025"/>
              <a:gd name="T6" fmla="*/ 2147483647 w 5344"/>
              <a:gd name="T7" fmla="*/ 2147483647 h 1025"/>
              <a:gd name="T8" fmla="*/ 2147483647 w 5344"/>
              <a:gd name="T9" fmla="*/ 2147483647 h 1025"/>
              <a:gd name="T10" fmla="*/ 2147483647 w 5344"/>
              <a:gd name="T11" fmla="*/ 2147483647 h 1025"/>
              <a:gd name="T12" fmla="*/ 2147483647 w 5344"/>
              <a:gd name="T13" fmla="*/ 2147483647 h 1025"/>
              <a:gd name="T14" fmla="*/ 2147483647 w 5344"/>
              <a:gd name="T15" fmla="*/ 2147483647 h 1025"/>
              <a:gd name="T16" fmla="*/ 2147483647 w 5344"/>
              <a:gd name="T17" fmla="*/ 2147483647 h 1025"/>
              <a:gd name="T18" fmla="*/ 2147483647 w 5344"/>
              <a:gd name="T19" fmla="*/ 2147483647 h 1025"/>
              <a:gd name="T20" fmla="*/ 2147483647 w 5344"/>
              <a:gd name="T21" fmla="*/ 2147483647 h 1025"/>
              <a:gd name="T22" fmla="*/ 2147483647 w 5344"/>
              <a:gd name="T23" fmla="*/ 2147483647 h 1025"/>
              <a:gd name="T24" fmla="*/ 2147483647 w 5344"/>
              <a:gd name="T25" fmla="*/ 2147483647 h 1025"/>
              <a:gd name="T26" fmla="*/ 2147483647 w 5344"/>
              <a:gd name="T27" fmla="*/ 2147483647 h 1025"/>
              <a:gd name="T28" fmla="*/ 2147483647 w 5344"/>
              <a:gd name="T29" fmla="*/ 2147483647 h 1025"/>
              <a:gd name="T30" fmla="*/ 2147483647 w 5344"/>
              <a:gd name="T31" fmla="*/ 2147483647 h 1025"/>
              <a:gd name="T32" fmla="*/ 2147483647 w 5344"/>
              <a:gd name="T33" fmla="*/ 2147483647 h 1025"/>
              <a:gd name="T34" fmla="*/ 2147483647 w 5344"/>
              <a:gd name="T35" fmla="*/ 2147483647 h 1025"/>
              <a:gd name="T36" fmla="*/ 2147483647 w 5344"/>
              <a:gd name="T37" fmla="*/ 2147483647 h 10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344"/>
              <a:gd name="T58" fmla="*/ 0 h 1025"/>
              <a:gd name="T59" fmla="*/ 5344 w 5344"/>
              <a:gd name="T60" fmla="*/ 1025 h 10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344" h="1025">
                <a:moveTo>
                  <a:pt x="266" y="475"/>
                </a:moveTo>
                <a:cubicBezTo>
                  <a:pt x="8" y="533"/>
                  <a:pt x="0" y="629"/>
                  <a:pt x="249" y="689"/>
                </a:cubicBezTo>
                <a:cubicBezTo>
                  <a:pt x="339" y="710"/>
                  <a:pt x="454" y="725"/>
                  <a:pt x="580" y="732"/>
                </a:cubicBezTo>
                <a:cubicBezTo>
                  <a:pt x="569" y="834"/>
                  <a:pt x="915" y="918"/>
                  <a:pt x="1354" y="921"/>
                </a:cubicBezTo>
                <a:cubicBezTo>
                  <a:pt x="1511" y="922"/>
                  <a:pt x="1666" y="912"/>
                  <a:pt x="1799" y="892"/>
                </a:cubicBezTo>
                <a:cubicBezTo>
                  <a:pt x="1989" y="985"/>
                  <a:pt x="2467" y="1025"/>
                  <a:pt x="2868" y="981"/>
                </a:cubicBezTo>
                <a:cubicBezTo>
                  <a:pt x="3012" y="965"/>
                  <a:pt x="3133" y="940"/>
                  <a:pt x="3214" y="908"/>
                </a:cubicBezTo>
                <a:cubicBezTo>
                  <a:pt x="3653" y="976"/>
                  <a:pt x="4246" y="948"/>
                  <a:pt x="4538" y="846"/>
                </a:cubicBezTo>
                <a:cubicBezTo>
                  <a:pt x="4643" y="809"/>
                  <a:pt x="4699" y="766"/>
                  <a:pt x="4698" y="722"/>
                </a:cubicBezTo>
                <a:cubicBezTo>
                  <a:pt x="5095" y="701"/>
                  <a:pt x="5344" y="609"/>
                  <a:pt x="5253" y="517"/>
                </a:cubicBezTo>
                <a:cubicBezTo>
                  <a:pt x="5221" y="484"/>
                  <a:pt x="5147" y="453"/>
                  <a:pt x="5040" y="430"/>
                </a:cubicBezTo>
                <a:cubicBezTo>
                  <a:pt x="5225" y="369"/>
                  <a:pt x="5164" y="285"/>
                  <a:pt x="4903" y="242"/>
                </a:cubicBezTo>
                <a:cubicBezTo>
                  <a:pt x="4810" y="227"/>
                  <a:pt x="4699" y="218"/>
                  <a:pt x="4584" y="218"/>
                </a:cubicBezTo>
                <a:cubicBezTo>
                  <a:pt x="4426" y="96"/>
                  <a:pt x="3874" y="27"/>
                  <a:pt x="3351" y="64"/>
                </a:cubicBezTo>
                <a:cubicBezTo>
                  <a:pt x="3163" y="77"/>
                  <a:pt x="2996" y="103"/>
                  <a:pt x="2872" y="138"/>
                </a:cubicBezTo>
                <a:cubicBezTo>
                  <a:pt x="2588" y="32"/>
                  <a:pt x="1989" y="0"/>
                  <a:pt x="1533" y="65"/>
                </a:cubicBezTo>
                <a:cubicBezTo>
                  <a:pt x="1369" y="89"/>
                  <a:pt x="1239" y="124"/>
                  <a:pt x="1160" y="165"/>
                </a:cubicBezTo>
                <a:cubicBezTo>
                  <a:pt x="659" y="153"/>
                  <a:pt x="213" y="238"/>
                  <a:pt x="163" y="354"/>
                </a:cubicBezTo>
                <a:cubicBezTo>
                  <a:pt x="145" y="396"/>
                  <a:pt x="181" y="438"/>
                  <a:pt x="266" y="475"/>
                </a:cubicBezTo>
              </a:path>
            </a:pathLst>
          </a:custGeom>
          <a:solidFill>
            <a:srgbClr val="FFCC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900"/>
              <a:t>Communication</a:t>
            </a:r>
            <a:br>
              <a:rPr lang="de-DE" sz="900"/>
            </a:br>
            <a:r>
              <a:rPr lang="de-DE" sz="900"/>
              <a:t>Network 1</a:t>
            </a:r>
          </a:p>
        </p:txBody>
      </p:sp>
      <p:sp>
        <p:nvSpPr>
          <p:cNvPr id="125" name="Freeform 46"/>
          <p:cNvSpPr>
            <a:spLocks/>
          </p:cNvSpPr>
          <p:nvPr/>
        </p:nvSpPr>
        <p:spPr bwMode="auto">
          <a:xfrm>
            <a:off x="5860536" y="3848908"/>
            <a:ext cx="1202947" cy="600113"/>
          </a:xfrm>
          <a:custGeom>
            <a:avLst/>
            <a:gdLst>
              <a:gd name="T0" fmla="*/ 2147483647 w 5344"/>
              <a:gd name="T1" fmla="*/ 2147483647 h 1025"/>
              <a:gd name="T2" fmla="*/ 2147483647 w 5344"/>
              <a:gd name="T3" fmla="*/ 2147483647 h 1025"/>
              <a:gd name="T4" fmla="*/ 2147483647 w 5344"/>
              <a:gd name="T5" fmla="*/ 2147483647 h 1025"/>
              <a:gd name="T6" fmla="*/ 2147483647 w 5344"/>
              <a:gd name="T7" fmla="*/ 2147483647 h 1025"/>
              <a:gd name="T8" fmla="*/ 2147483647 w 5344"/>
              <a:gd name="T9" fmla="*/ 2147483647 h 1025"/>
              <a:gd name="T10" fmla="*/ 2147483647 w 5344"/>
              <a:gd name="T11" fmla="*/ 2147483647 h 1025"/>
              <a:gd name="T12" fmla="*/ 2147483647 w 5344"/>
              <a:gd name="T13" fmla="*/ 2147483647 h 1025"/>
              <a:gd name="T14" fmla="*/ 2147483647 w 5344"/>
              <a:gd name="T15" fmla="*/ 2147483647 h 1025"/>
              <a:gd name="T16" fmla="*/ 2147483647 w 5344"/>
              <a:gd name="T17" fmla="*/ 2147483647 h 1025"/>
              <a:gd name="T18" fmla="*/ 2147483647 w 5344"/>
              <a:gd name="T19" fmla="*/ 2147483647 h 1025"/>
              <a:gd name="T20" fmla="*/ 2147483647 w 5344"/>
              <a:gd name="T21" fmla="*/ 2147483647 h 1025"/>
              <a:gd name="T22" fmla="*/ 2147483647 w 5344"/>
              <a:gd name="T23" fmla="*/ 2147483647 h 1025"/>
              <a:gd name="T24" fmla="*/ 2147483647 w 5344"/>
              <a:gd name="T25" fmla="*/ 2147483647 h 1025"/>
              <a:gd name="T26" fmla="*/ 2147483647 w 5344"/>
              <a:gd name="T27" fmla="*/ 2147483647 h 1025"/>
              <a:gd name="T28" fmla="*/ 2147483647 w 5344"/>
              <a:gd name="T29" fmla="*/ 2147483647 h 1025"/>
              <a:gd name="T30" fmla="*/ 2147483647 w 5344"/>
              <a:gd name="T31" fmla="*/ 2147483647 h 1025"/>
              <a:gd name="T32" fmla="*/ 2147483647 w 5344"/>
              <a:gd name="T33" fmla="*/ 2147483647 h 1025"/>
              <a:gd name="T34" fmla="*/ 2147483647 w 5344"/>
              <a:gd name="T35" fmla="*/ 2147483647 h 1025"/>
              <a:gd name="T36" fmla="*/ 2147483647 w 5344"/>
              <a:gd name="T37" fmla="*/ 2147483647 h 10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344"/>
              <a:gd name="T58" fmla="*/ 0 h 1025"/>
              <a:gd name="T59" fmla="*/ 5344 w 5344"/>
              <a:gd name="T60" fmla="*/ 1025 h 10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344" h="1025">
                <a:moveTo>
                  <a:pt x="266" y="475"/>
                </a:moveTo>
                <a:cubicBezTo>
                  <a:pt x="8" y="533"/>
                  <a:pt x="0" y="629"/>
                  <a:pt x="249" y="689"/>
                </a:cubicBezTo>
                <a:cubicBezTo>
                  <a:pt x="339" y="710"/>
                  <a:pt x="454" y="725"/>
                  <a:pt x="580" y="732"/>
                </a:cubicBezTo>
                <a:cubicBezTo>
                  <a:pt x="569" y="834"/>
                  <a:pt x="915" y="918"/>
                  <a:pt x="1354" y="921"/>
                </a:cubicBezTo>
                <a:cubicBezTo>
                  <a:pt x="1511" y="922"/>
                  <a:pt x="1666" y="912"/>
                  <a:pt x="1799" y="892"/>
                </a:cubicBezTo>
                <a:cubicBezTo>
                  <a:pt x="1989" y="985"/>
                  <a:pt x="2467" y="1025"/>
                  <a:pt x="2868" y="981"/>
                </a:cubicBezTo>
                <a:cubicBezTo>
                  <a:pt x="3012" y="965"/>
                  <a:pt x="3133" y="940"/>
                  <a:pt x="3214" y="908"/>
                </a:cubicBezTo>
                <a:cubicBezTo>
                  <a:pt x="3653" y="976"/>
                  <a:pt x="4246" y="948"/>
                  <a:pt x="4538" y="846"/>
                </a:cubicBezTo>
                <a:cubicBezTo>
                  <a:pt x="4643" y="809"/>
                  <a:pt x="4699" y="766"/>
                  <a:pt x="4698" y="722"/>
                </a:cubicBezTo>
                <a:cubicBezTo>
                  <a:pt x="5095" y="701"/>
                  <a:pt x="5344" y="609"/>
                  <a:pt x="5253" y="517"/>
                </a:cubicBezTo>
                <a:cubicBezTo>
                  <a:pt x="5221" y="484"/>
                  <a:pt x="5147" y="453"/>
                  <a:pt x="5040" y="430"/>
                </a:cubicBezTo>
                <a:cubicBezTo>
                  <a:pt x="5225" y="369"/>
                  <a:pt x="5164" y="285"/>
                  <a:pt x="4903" y="242"/>
                </a:cubicBezTo>
                <a:cubicBezTo>
                  <a:pt x="4810" y="227"/>
                  <a:pt x="4699" y="218"/>
                  <a:pt x="4584" y="218"/>
                </a:cubicBezTo>
                <a:cubicBezTo>
                  <a:pt x="4426" y="96"/>
                  <a:pt x="3874" y="27"/>
                  <a:pt x="3351" y="64"/>
                </a:cubicBezTo>
                <a:cubicBezTo>
                  <a:pt x="3163" y="77"/>
                  <a:pt x="2996" y="103"/>
                  <a:pt x="2872" y="138"/>
                </a:cubicBezTo>
                <a:cubicBezTo>
                  <a:pt x="2588" y="32"/>
                  <a:pt x="1989" y="0"/>
                  <a:pt x="1533" y="65"/>
                </a:cubicBezTo>
                <a:cubicBezTo>
                  <a:pt x="1369" y="89"/>
                  <a:pt x="1239" y="124"/>
                  <a:pt x="1160" y="165"/>
                </a:cubicBezTo>
                <a:cubicBezTo>
                  <a:pt x="659" y="153"/>
                  <a:pt x="213" y="238"/>
                  <a:pt x="163" y="354"/>
                </a:cubicBezTo>
                <a:cubicBezTo>
                  <a:pt x="145" y="396"/>
                  <a:pt x="181" y="438"/>
                  <a:pt x="266" y="475"/>
                </a:cubicBezTo>
              </a:path>
            </a:pathLst>
          </a:custGeom>
          <a:solidFill>
            <a:srgbClr val="FFCCC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900"/>
              <a:t>Communication</a:t>
            </a:r>
            <a:br>
              <a:rPr lang="de-DE" sz="900"/>
            </a:br>
            <a:r>
              <a:rPr lang="de-DE" sz="900"/>
              <a:t>Network 2</a:t>
            </a:r>
          </a:p>
        </p:txBody>
      </p:sp>
      <p:sp>
        <p:nvSpPr>
          <p:cNvPr id="126" name="Freeform 54"/>
          <p:cNvSpPr>
            <a:spLocks/>
          </p:cNvSpPr>
          <p:nvPr/>
        </p:nvSpPr>
        <p:spPr bwMode="auto">
          <a:xfrm>
            <a:off x="4534016" y="4800600"/>
            <a:ext cx="1106036" cy="622073"/>
          </a:xfrm>
          <a:custGeom>
            <a:avLst/>
            <a:gdLst>
              <a:gd name="T0" fmla="*/ 2147483647 w 1552"/>
              <a:gd name="T1" fmla="*/ 2147483647 h 1025"/>
              <a:gd name="T2" fmla="*/ 2147483647 w 1552"/>
              <a:gd name="T3" fmla="*/ 2147483647 h 1025"/>
              <a:gd name="T4" fmla="*/ 2147483647 w 1552"/>
              <a:gd name="T5" fmla="*/ 2147483647 h 1025"/>
              <a:gd name="T6" fmla="*/ 2147483647 w 1552"/>
              <a:gd name="T7" fmla="*/ 2147483647 h 1025"/>
              <a:gd name="T8" fmla="*/ 2147483647 w 1552"/>
              <a:gd name="T9" fmla="*/ 2147483647 h 1025"/>
              <a:gd name="T10" fmla="*/ 2147483647 w 1552"/>
              <a:gd name="T11" fmla="*/ 2147483647 h 1025"/>
              <a:gd name="T12" fmla="*/ 2147483647 w 1552"/>
              <a:gd name="T13" fmla="*/ 2147483647 h 1025"/>
              <a:gd name="T14" fmla="*/ 2147483647 w 1552"/>
              <a:gd name="T15" fmla="*/ 2147483647 h 1025"/>
              <a:gd name="T16" fmla="*/ 2147483647 w 1552"/>
              <a:gd name="T17" fmla="*/ 2147483647 h 1025"/>
              <a:gd name="T18" fmla="*/ 2147483647 w 1552"/>
              <a:gd name="T19" fmla="*/ 2147483647 h 1025"/>
              <a:gd name="T20" fmla="*/ 2147483647 w 1552"/>
              <a:gd name="T21" fmla="*/ 2147483647 h 1025"/>
              <a:gd name="T22" fmla="*/ 2147483647 w 1552"/>
              <a:gd name="T23" fmla="*/ 2147483647 h 1025"/>
              <a:gd name="T24" fmla="*/ 2147483647 w 1552"/>
              <a:gd name="T25" fmla="*/ 2147483647 h 1025"/>
              <a:gd name="T26" fmla="*/ 2147483647 w 1552"/>
              <a:gd name="T27" fmla="*/ 2147483647 h 1025"/>
              <a:gd name="T28" fmla="*/ 2147483647 w 1552"/>
              <a:gd name="T29" fmla="*/ 2147483647 h 1025"/>
              <a:gd name="T30" fmla="*/ 2147483647 w 1552"/>
              <a:gd name="T31" fmla="*/ 2147483647 h 1025"/>
              <a:gd name="T32" fmla="*/ 2147483647 w 1552"/>
              <a:gd name="T33" fmla="*/ 2147483647 h 1025"/>
              <a:gd name="T34" fmla="*/ 2147483647 w 1552"/>
              <a:gd name="T35" fmla="*/ 2147483647 h 1025"/>
              <a:gd name="T36" fmla="*/ 2147483647 w 1552"/>
              <a:gd name="T37" fmla="*/ 2147483647 h 10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52"/>
              <a:gd name="T58" fmla="*/ 0 h 1025"/>
              <a:gd name="T59" fmla="*/ 1552 w 1552"/>
              <a:gd name="T60" fmla="*/ 1025 h 10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52" h="1025">
                <a:moveTo>
                  <a:pt x="77" y="476"/>
                </a:moveTo>
                <a:cubicBezTo>
                  <a:pt x="2" y="533"/>
                  <a:pt x="0" y="629"/>
                  <a:pt x="72" y="689"/>
                </a:cubicBezTo>
                <a:cubicBezTo>
                  <a:pt x="98" y="711"/>
                  <a:pt x="132" y="726"/>
                  <a:pt x="168" y="732"/>
                </a:cubicBezTo>
                <a:cubicBezTo>
                  <a:pt x="165" y="834"/>
                  <a:pt x="266" y="919"/>
                  <a:pt x="393" y="921"/>
                </a:cubicBezTo>
                <a:cubicBezTo>
                  <a:pt x="439" y="922"/>
                  <a:pt x="484" y="912"/>
                  <a:pt x="522" y="892"/>
                </a:cubicBezTo>
                <a:cubicBezTo>
                  <a:pt x="578" y="986"/>
                  <a:pt x="717" y="1025"/>
                  <a:pt x="833" y="981"/>
                </a:cubicBezTo>
                <a:cubicBezTo>
                  <a:pt x="875" y="965"/>
                  <a:pt x="910" y="940"/>
                  <a:pt x="934" y="908"/>
                </a:cubicBezTo>
                <a:cubicBezTo>
                  <a:pt x="1061" y="976"/>
                  <a:pt x="1233" y="948"/>
                  <a:pt x="1318" y="846"/>
                </a:cubicBezTo>
                <a:cubicBezTo>
                  <a:pt x="1349" y="810"/>
                  <a:pt x="1365" y="766"/>
                  <a:pt x="1365" y="722"/>
                </a:cubicBezTo>
                <a:cubicBezTo>
                  <a:pt x="1480" y="701"/>
                  <a:pt x="1552" y="609"/>
                  <a:pt x="1526" y="517"/>
                </a:cubicBezTo>
                <a:cubicBezTo>
                  <a:pt x="1517" y="484"/>
                  <a:pt x="1495" y="454"/>
                  <a:pt x="1464" y="430"/>
                </a:cubicBezTo>
                <a:cubicBezTo>
                  <a:pt x="1518" y="370"/>
                  <a:pt x="1500" y="286"/>
                  <a:pt x="1424" y="243"/>
                </a:cubicBezTo>
                <a:cubicBezTo>
                  <a:pt x="1397" y="227"/>
                  <a:pt x="1365" y="219"/>
                  <a:pt x="1332" y="218"/>
                </a:cubicBezTo>
                <a:cubicBezTo>
                  <a:pt x="1286" y="96"/>
                  <a:pt x="1125" y="27"/>
                  <a:pt x="973" y="64"/>
                </a:cubicBezTo>
                <a:cubicBezTo>
                  <a:pt x="919" y="77"/>
                  <a:pt x="870" y="103"/>
                  <a:pt x="834" y="138"/>
                </a:cubicBezTo>
                <a:cubicBezTo>
                  <a:pt x="752" y="32"/>
                  <a:pt x="578" y="0"/>
                  <a:pt x="445" y="66"/>
                </a:cubicBezTo>
                <a:cubicBezTo>
                  <a:pt x="398" y="90"/>
                  <a:pt x="360" y="124"/>
                  <a:pt x="337" y="165"/>
                </a:cubicBezTo>
                <a:cubicBezTo>
                  <a:pt x="192" y="153"/>
                  <a:pt x="62" y="238"/>
                  <a:pt x="47" y="355"/>
                </a:cubicBezTo>
                <a:cubicBezTo>
                  <a:pt x="42" y="396"/>
                  <a:pt x="53" y="439"/>
                  <a:pt x="77" y="476"/>
                </a:cubicBezTo>
              </a:path>
            </a:pathLst>
          </a:custGeom>
          <a:solidFill>
            <a:srgbClr val="AABADE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1100" dirty="0" err="1"/>
              <a:t>Local</a:t>
            </a:r>
            <a:r>
              <a:rPr lang="de-DE" sz="1100" dirty="0"/>
              <a:t> NW</a:t>
            </a:r>
          </a:p>
        </p:txBody>
      </p:sp>
      <p:sp>
        <p:nvSpPr>
          <p:cNvPr id="127" name="Isosceles Triangle 82"/>
          <p:cNvSpPr/>
          <p:nvPr/>
        </p:nvSpPr>
        <p:spPr bwMode="auto">
          <a:xfrm>
            <a:off x="4864213" y="4505326"/>
            <a:ext cx="479425" cy="463549"/>
          </a:xfrm>
          <a:prstGeom prst="triangle">
            <a:avLst/>
          </a:prstGeom>
          <a:gradFill flip="none" rotWithShape="1">
            <a:gsLst>
              <a:gs pos="0">
                <a:srgbClr val="14C67A"/>
              </a:gs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0" name="Straight Connector 85"/>
          <p:cNvCxnSpPr>
            <a:endCxn id="127" idx="0"/>
          </p:cNvCxnSpPr>
          <p:nvPr/>
        </p:nvCxnSpPr>
        <p:spPr bwMode="auto">
          <a:xfrm>
            <a:off x="4995977" y="2625726"/>
            <a:ext cx="107949" cy="1879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49"/>
          <p:cNvCxnSpPr>
            <a:endCxn id="123" idx="3"/>
          </p:cNvCxnSpPr>
          <p:nvPr/>
        </p:nvCxnSpPr>
        <p:spPr bwMode="auto">
          <a:xfrm rot="16200000" flipH="1">
            <a:off x="4075229" y="3505200"/>
            <a:ext cx="1900238" cy="258763"/>
          </a:xfrm>
          <a:prstGeom prst="curvedConnector4">
            <a:avLst>
              <a:gd name="adj1" fmla="val 56116"/>
              <a:gd name="adj2" fmla="val 415076"/>
            </a:avLst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89"/>
          <p:cNvCxnSpPr>
            <a:cxnSpLocks noChangeShapeType="1"/>
          </p:cNvCxnSpPr>
          <p:nvPr/>
        </p:nvCxnSpPr>
        <p:spPr bwMode="auto">
          <a:xfrm>
            <a:off x="5867680" y="2674402"/>
            <a:ext cx="417174" cy="2426170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135" name="Straight Connector 90"/>
          <p:cNvCxnSpPr>
            <a:endCxn id="123" idx="3"/>
          </p:cNvCxnSpPr>
          <p:nvPr/>
        </p:nvCxnSpPr>
        <p:spPr bwMode="auto">
          <a:xfrm rot="5400000">
            <a:off x="5065829" y="2811463"/>
            <a:ext cx="1862139" cy="168433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91"/>
          <p:cNvCxnSpPr/>
          <p:nvPr/>
        </p:nvCxnSpPr>
        <p:spPr bwMode="auto">
          <a:xfrm>
            <a:off x="6839066" y="2724151"/>
            <a:ext cx="296863" cy="238442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93"/>
          <p:cNvSpPr txBox="1"/>
          <p:nvPr/>
        </p:nvSpPr>
        <p:spPr bwMode="auto">
          <a:xfrm>
            <a:off x="4448306" y="4567237"/>
            <a:ext cx="8032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>
                <a:latin typeface="+mn-lt"/>
                <a:cs typeface="Arial" charset="0"/>
              </a:rPr>
              <a:t>Gateway</a:t>
            </a:r>
          </a:p>
        </p:txBody>
      </p:sp>
      <p:sp>
        <p:nvSpPr>
          <p:cNvPr id="139" name="TextBox 187"/>
          <p:cNvSpPr txBox="1">
            <a:spLocks noChangeArrowheads="1"/>
          </p:cNvSpPr>
          <p:nvPr/>
        </p:nvSpPr>
        <p:spPr bwMode="auto">
          <a:xfrm>
            <a:off x="5554799" y="4328999"/>
            <a:ext cx="568615" cy="36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IP</a:t>
            </a:r>
          </a:p>
        </p:txBody>
      </p:sp>
      <p:sp>
        <p:nvSpPr>
          <p:cNvPr id="140" name="Notched Right Arrow 15"/>
          <p:cNvSpPr>
            <a:spLocks noChangeArrowheads="1"/>
          </p:cNvSpPr>
          <p:nvPr/>
        </p:nvSpPr>
        <p:spPr bwMode="auto">
          <a:xfrm>
            <a:off x="2804594" y="3896984"/>
            <a:ext cx="1231520" cy="657266"/>
          </a:xfrm>
          <a:prstGeom prst="notchedRightArrow">
            <a:avLst>
              <a:gd name="adj1" fmla="val 50000"/>
              <a:gd name="adj2" fmla="val 49902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/>
          <a:p>
            <a:pPr algn="ctr">
              <a:spcBef>
                <a:spcPct val="50000"/>
              </a:spcBef>
            </a:pPr>
            <a:endParaRPr lang="de-DE" sz="4300">
              <a:solidFill>
                <a:srgbClr val="000000"/>
              </a:solidFill>
              <a:latin typeface="Futura Bk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810849" y="2493801"/>
            <a:ext cx="1731962" cy="888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Application</a:t>
            </a:r>
            <a:endParaRPr lang="en-US" sz="13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1540950" y="5516401"/>
            <a:ext cx="216859" cy="223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151" name="Ellipse 150"/>
          <p:cNvSpPr/>
          <p:nvPr/>
        </p:nvSpPr>
        <p:spPr bwMode="auto">
          <a:xfrm>
            <a:off x="6834304" y="3224213"/>
            <a:ext cx="342900" cy="204788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e 73"/>
          <p:cNvGrpSpPr/>
          <p:nvPr/>
        </p:nvGrpSpPr>
        <p:grpSpPr>
          <a:xfrm>
            <a:off x="4367319" y="2362200"/>
            <a:ext cx="3008313" cy="300038"/>
            <a:chOff x="4598988" y="2373312"/>
            <a:chExt cx="3209925" cy="441326"/>
          </a:xfrm>
        </p:grpSpPr>
        <p:sp>
          <p:nvSpPr>
            <p:cNvPr id="145" name="Rectangle 144"/>
            <p:cNvSpPr/>
            <p:nvPr/>
          </p:nvSpPr>
          <p:spPr bwMode="auto">
            <a:xfrm>
              <a:off x="4598988" y="2373313"/>
              <a:ext cx="1047750" cy="4413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300" dirty="0"/>
                <a:t>Application</a:t>
              </a:r>
              <a:endParaRPr lang="en-US" sz="1300" dirty="0"/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5680075" y="2373312"/>
              <a:ext cx="1047750" cy="4413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300" dirty="0"/>
                <a:t>Application</a:t>
              </a:r>
              <a:endParaRPr lang="en-US" sz="1300" dirty="0"/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761163" y="2373312"/>
              <a:ext cx="1047750" cy="4413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300" dirty="0"/>
                <a:t>Application</a:t>
              </a:r>
              <a:endParaRPr lang="en-US" sz="1300" dirty="0"/>
            </a:p>
          </p:txBody>
        </p:sp>
      </p:grpSp>
      <p:sp>
        <p:nvSpPr>
          <p:cNvPr id="161" name="Rectangle 63"/>
          <p:cNvSpPr>
            <a:spLocks noChangeArrowheads="1"/>
          </p:cNvSpPr>
          <p:nvPr/>
        </p:nvSpPr>
        <p:spPr bwMode="auto">
          <a:xfrm>
            <a:off x="4491154" y="3162300"/>
            <a:ext cx="2752725" cy="419100"/>
          </a:xfrm>
          <a:prstGeom prst="rect">
            <a:avLst/>
          </a:prstGeom>
          <a:solidFill>
            <a:srgbClr val="8FFFE2"/>
          </a:solidFill>
          <a:ln w="41275" cap="rnd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200" dirty="0">
                <a:latin typeface="+mj-lt"/>
                <a:cs typeface="Arial" charset="0"/>
              </a:rPr>
              <a:t>       Common Service Layer</a:t>
            </a:r>
          </a:p>
        </p:txBody>
      </p:sp>
      <p:sp>
        <p:nvSpPr>
          <p:cNvPr id="54" name="Oval 75"/>
          <p:cNvSpPr/>
          <p:nvPr/>
        </p:nvSpPr>
        <p:spPr bwMode="auto">
          <a:xfrm>
            <a:off x="4457816" y="5257800"/>
            <a:ext cx="538163" cy="44926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800" b="1" dirty="0">
                <a:solidFill>
                  <a:srgbClr val="FFFFFF"/>
                </a:solidFill>
              </a:rPr>
              <a:t>Device</a:t>
            </a:r>
          </a:p>
        </p:txBody>
      </p:sp>
      <p:sp>
        <p:nvSpPr>
          <p:cNvPr id="59" name="Oval 75"/>
          <p:cNvSpPr/>
          <p:nvPr/>
        </p:nvSpPr>
        <p:spPr bwMode="auto">
          <a:xfrm>
            <a:off x="5143616" y="5268433"/>
            <a:ext cx="538163" cy="44926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800" b="1" dirty="0">
                <a:solidFill>
                  <a:srgbClr val="FFFFFF"/>
                </a:solidFill>
              </a:rPr>
              <a:t>Device</a:t>
            </a:r>
          </a:p>
        </p:txBody>
      </p:sp>
      <p:sp>
        <p:nvSpPr>
          <p:cNvPr id="62" name="Oval 75"/>
          <p:cNvSpPr/>
          <p:nvPr/>
        </p:nvSpPr>
        <p:spPr bwMode="auto">
          <a:xfrm>
            <a:off x="5948483" y="4972052"/>
            <a:ext cx="614363" cy="5334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800" b="1" dirty="0">
                <a:solidFill>
                  <a:srgbClr val="FFFFFF"/>
                </a:solidFill>
              </a:rPr>
              <a:t>Device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143742" y="4986341"/>
            <a:ext cx="228600" cy="147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148514" y="5157793"/>
            <a:ext cx="228599" cy="152400"/>
          </a:xfrm>
          <a:prstGeom prst="rect">
            <a:avLst/>
          </a:prstGeom>
          <a:solidFill>
            <a:srgbClr val="8FFFE2"/>
          </a:solidFill>
          <a:ln w="28575" cap="rnd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300" dirty="0">
                <a:latin typeface="+mj-lt"/>
                <a:cs typeface="Arial" charset="0"/>
              </a:rPr>
              <a:t>S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300779" y="5281615"/>
            <a:ext cx="228600" cy="147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4610216" y="5276860"/>
            <a:ext cx="228600" cy="147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67" name="Oval 75"/>
          <p:cNvSpPr/>
          <p:nvPr/>
        </p:nvSpPr>
        <p:spPr bwMode="auto">
          <a:xfrm>
            <a:off x="6820016" y="5029200"/>
            <a:ext cx="614363" cy="5334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DE" sz="8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de-DE" sz="800" b="1" dirty="0">
                <a:solidFill>
                  <a:srgbClr val="FFFFFF"/>
                </a:solidFill>
              </a:rPr>
              <a:t>Device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015275" y="5043489"/>
            <a:ext cx="228600" cy="147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020047" y="5214941"/>
            <a:ext cx="228599" cy="152400"/>
          </a:xfrm>
          <a:prstGeom prst="rect">
            <a:avLst/>
          </a:prstGeom>
          <a:solidFill>
            <a:srgbClr val="8FFFE2"/>
          </a:solidFill>
          <a:ln w="28575" cap="rnd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300" dirty="0">
                <a:latin typeface="+mj-lt"/>
                <a:cs typeface="Arial" charset="0"/>
              </a:rPr>
              <a:t>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286616" y="5867400"/>
            <a:ext cx="228599" cy="152400"/>
          </a:xfrm>
          <a:prstGeom prst="rect">
            <a:avLst/>
          </a:prstGeom>
          <a:solidFill>
            <a:srgbClr val="8FFFE2"/>
          </a:solidFill>
          <a:ln w="28575" cap="rnd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300" dirty="0">
                <a:latin typeface="+mj-lt"/>
                <a:cs typeface="Arial" charset="0"/>
              </a:rPr>
              <a:t>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6472349" y="5819778"/>
            <a:ext cx="1412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Common Service Layer</a:t>
            </a:r>
            <a:endParaRPr lang="en-US" sz="1000" dirty="0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986453" y="4648200"/>
            <a:ext cx="228599" cy="152400"/>
          </a:xfrm>
          <a:prstGeom prst="rect">
            <a:avLst/>
          </a:prstGeom>
          <a:solidFill>
            <a:srgbClr val="8FFFE2"/>
          </a:solidFill>
          <a:ln w="28575" cap="rnd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300" dirty="0">
                <a:latin typeface="+mj-lt"/>
                <a:cs typeface="Arial" charset="0"/>
              </a:rPr>
              <a:t>S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067652" y="5072075"/>
            <a:ext cx="228600" cy="147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20000" y="3162300"/>
            <a:ext cx="1295400" cy="419100"/>
          </a:xfrm>
          <a:prstGeom prst="rect">
            <a:avLst/>
          </a:prstGeom>
          <a:solidFill>
            <a:srgbClr val="8FFFE2"/>
          </a:solidFill>
          <a:ln w="41275" cap="rnd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GB" sz="1100" dirty="0">
                <a:latin typeface="+mj-lt"/>
                <a:cs typeface="Arial" charset="0"/>
              </a:rPr>
              <a:t>Common </a:t>
            </a:r>
          </a:p>
          <a:p>
            <a:pPr algn="r">
              <a:defRPr/>
            </a:pPr>
            <a:r>
              <a:rPr lang="en-GB" sz="1100" dirty="0">
                <a:latin typeface="+mj-lt"/>
                <a:cs typeface="Arial" charset="0"/>
              </a:rPr>
              <a:t>Service Layer</a:t>
            </a:r>
          </a:p>
        </p:txBody>
      </p:sp>
      <p:cxnSp>
        <p:nvCxnSpPr>
          <p:cNvPr id="77" name="Straight Connector 91"/>
          <p:cNvCxnSpPr>
            <a:stCxn id="161" idx="3"/>
            <a:endCxn id="76" idx="1"/>
          </p:cNvCxnSpPr>
          <p:nvPr/>
        </p:nvCxnSpPr>
        <p:spPr bwMode="auto">
          <a:xfrm>
            <a:off x="7243879" y="3371850"/>
            <a:ext cx="376121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6286500" y="6056474"/>
            <a:ext cx="228600" cy="147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/>
              <a:t>A</a:t>
            </a:r>
            <a:endParaRPr lang="en-US" sz="1300" dirty="0"/>
          </a:p>
        </p:txBody>
      </p:sp>
      <p:sp>
        <p:nvSpPr>
          <p:cNvPr id="52" name="ZoneTexte 51"/>
          <p:cNvSpPr txBox="1"/>
          <p:nvPr/>
        </p:nvSpPr>
        <p:spPr>
          <a:xfrm>
            <a:off x="6477000" y="6010278"/>
            <a:ext cx="1412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Application</a:t>
            </a:r>
            <a:endParaRPr lang="en-US" sz="1000" dirty="0"/>
          </a:p>
        </p:txBody>
      </p:sp>
      <p:cxnSp>
        <p:nvCxnSpPr>
          <p:cNvPr id="81" name="Straight Connector 89"/>
          <p:cNvCxnSpPr>
            <a:cxnSpLocks noChangeShapeType="1"/>
            <a:stCxn id="127" idx="3"/>
            <a:endCxn id="65" idx="0"/>
          </p:cNvCxnSpPr>
          <p:nvPr/>
        </p:nvCxnSpPr>
        <p:spPr bwMode="auto">
          <a:xfrm>
            <a:off x="5103926" y="4968875"/>
            <a:ext cx="311153" cy="312740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90" name="Straight Connector 89"/>
          <p:cNvCxnSpPr>
            <a:cxnSpLocks noChangeShapeType="1"/>
            <a:endCxn id="66" idx="0"/>
          </p:cNvCxnSpPr>
          <p:nvPr/>
        </p:nvCxnSpPr>
        <p:spPr bwMode="auto">
          <a:xfrm flipH="1">
            <a:off x="4724516" y="4999199"/>
            <a:ext cx="380884" cy="277661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grpSp>
        <p:nvGrpSpPr>
          <p:cNvPr id="74" name="Groupe 94"/>
          <p:cNvGrpSpPr/>
          <p:nvPr/>
        </p:nvGrpSpPr>
        <p:grpSpPr>
          <a:xfrm>
            <a:off x="3962400" y="3246599"/>
            <a:ext cx="4800600" cy="2819400"/>
            <a:chOff x="3962400" y="3657600"/>
            <a:chExt cx="4800600" cy="2819400"/>
          </a:xfrm>
        </p:grpSpPr>
        <p:sp>
          <p:nvSpPr>
            <p:cNvPr id="85" name="Larme 84"/>
            <p:cNvSpPr/>
            <p:nvPr/>
          </p:nvSpPr>
          <p:spPr>
            <a:xfrm>
              <a:off x="4419600" y="60960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Larme 85"/>
            <p:cNvSpPr/>
            <p:nvPr/>
          </p:nvSpPr>
          <p:spPr>
            <a:xfrm>
              <a:off x="4495800" y="61722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Larme 87"/>
            <p:cNvSpPr/>
            <p:nvPr/>
          </p:nvSpPr>
          <p:spPr>
            <a:xfrm>
              <a:off x="4572000" y="62484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Larme 90"/>
            <p:cNvSpPr/>
            <p:nvPr/>
          </p:nvSpPr>
          <p:spPr>
            <a:xfrm>
              <a:off x="5181600" y="61722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arme 91"/>
            <p:cNvSpPr/>
            <p:nvPr/>
          </p:nvSpPr>
          <p:spPr>
            <a:xfrm>
              <a:off x="5257800" y="62484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arme 92"/>
            <p:cNvSpPr/>
            <p:nvPr/>
          </p:nvSpPr>
          <p:spPr>
            <a:xfrm>
              <a:off x="5334000" y="63246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962400" y="615457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err="1"/>
                <a:t>Things</a:t>
              </a:r>
              <a:endParaRPr lang="en-US" sz="1050" dirty="0"/>
            </a:p>
          </p:txBody>
        </p:sp>
        <p:sp>
          <p:nvSpPr>
            <p:cNvPr id="95" name="Larme 94"/>
            <p:cNvSpPr/>
            <p:nvPr/>
          </p:nvSpPr>
          <p:spPr>
            <a:xfrm>
              <a:off x="6705600" y="36576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Larme 95"/>
            <p:cNvSpPr/>
            <p:nvPr/>
          </p:nvSpPr>
          <p:spPr>
            <a:xfrm>
              <a:off x="6781800" y="37338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Larme 96"/>
            <p:cNvSpPr/>
            <p:nvPr/>
          </p:nvSpPr>
          <p:spPr>
            <a:xfrm>
              <a:off x="6858000" y="38100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7543800" y="41910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Things</a:t>
              </a:r>
              <a:r>
                <a:rPr lang="fr-FR" sz="1200" dirty="0"/>
                <a:t> </a:t>
              </a:r>
              <a:r>
                <a:rPr lang="fr-FR" sz="1200" dirty="0" err="1"/>
                <a:t>representations</a:t>
              </a:r>
              <a:r>
                <a:rPr lang="fr-FR" sz="1200" dirty="0"/>
                <a:t> (</a:t>
              </a:r>
              <a:r>
                <a:rPr lang="fr-FR" sz="1200" dirty="0" err="1"/>
                <a:t>including</a:t>
              </a:r>
              <a:r>
                <a:rPr lang="fr-FR" sz="1200" dirty="0"/>
                <a:t> </a:t>
              </a:r>
              <a:r>
                <a:rPr lang="fr-FR" sz="1200" dirty="0" err="1"/>
                <a:t>semantics</a:t>
              </a:r>
              <a:r>
                <a:rPr lang="fr-FR" sz="1200" dirty="0"/>
                <a:t>)</a:t>
              </a:r>
              <a:endParaRPr lang="en-US" sz="1200" dirty="0"/>
            </a:p>
          </p:txBody>
        </p:sp>
        <p:sp>
          <p:nvSpPr>
            <p:cNvPr id="99" name="Larme 98"/>
            <p:cNvSpPr/>
            <p:nvPr/>
          </p:nvSpPr>
          <p:spPr>
            <a:xfrm>
              <a:off x="7696200" y="36576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Larme 99"/>
            <p:cNvSpPr/>
            <p:nvPr/>
          </p:nvSpPr>
          <p:spPr>
            <a:xfrm>
              <a:off x="7772400" y="37338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Larme 100"/>
            <p:cNvSpPr/>
            <p:nvPr/>
          </p:nvSpPr>
          <p:spPr>
            <a:xfrm>
              <a:off x="7848600" y="3810000"/>
              <a:ext cx="152400" cy="1524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Connecteur droit avec flèche 101"/>
            <p:cNvCxnSpPr>
              <a:endCxn id="101" idx="2"/>
            </p:cNvCxnSpPr>
            <p:nvPr/>
          </p:nvCxnSpPr>
          <p:spPr>
            <a:xfrm flipV="1">
              <a:off x="7924800" y="39624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>
              <a:endCxn id="97" idx="0"/>
            </p:cNvCxnSpPr>
            <p:nvPr/>
          </p:nvCxnSpPr>
          <p:spPr>
            <a:xfrm flipH="1" flipV="1">
              <a:off x="7010400" y="3886200"/>
              <a:ext cx="914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2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183680" y="4300115"/>
            <a:ext cx="796478" cy="2056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9666" y="3329039"/>
            <a:ext cx="1913242" cy="30275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5346" y="3329039"/>
            <a:ext cx="2353652" cy="30275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1379" y="4300115"/>
            <a:ext cx="1913242" cy="2056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7650" y="5223725"/>
            <a:ext cx="823284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7650" y="4300116"/>
            <a:ext cx="823284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uage 10"/>
          <p:cNvSpPr/>
          <p:nvPr/>
        </p:nvSpPr>
        <p:spPr>
          <a:xfrm>
            <a:off x="4572172" y="5236115"/>
            <a:ext cx="3240000" cy="936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Network</a:t>
            </a:r>
          </a:p>
        </p:txBody>
      </p:sp>
      <p:sp>
        <p:nvSpPr>
          <p:cNvPr id="12" name="Nuage 11"/>
          <p:cNvSpPr/>
          <p:nvPr/>
        </p:nvSpPr>
        <p:spPr>
          <a:xfrm>
            <a:off x="1332000" y="5236115"/>
            <a:ext cx="3240000" cy="936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Network</a:t>
            </a:r>
          </a:p>
        </p:txBody>
      </p:sp>
      <p:sp>
        <p:nvSpPr>
          <p:cNvPr id="13" name="Rounded Rectangle 6"/>
          <p:cNvSpPr/>
          <p:nvPr/>
        </p:nvSpPr>
        <p:spPr>
          <a:xfrm>
            <a:off x="1476000" y="3508116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1512000" y="3544116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440000" y="4516116"/>
            <a:ext cx="11520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17" name="Rounded Rectangle 6"/>
          <p:cNvSpPr/>
          <p:nvPr/>
        </p:nvSpPr>
        <p:spPr>
          <a:xfrm>
            <a:off x="1548000" y="3580116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18" name="Connecteur droit avec flèche 17"/>
          <p:cNvCxnSpPr>
            <a:stCxn id="16" idx="0"/>
            <a:endCxn id="17" idx="2"/>
          </p:cNvCxnSpPr>
          <p:nvPr/>
        </p:nvCxnSpPr>
        <p:spPr>
          <a:xfrm flipV="1">
            <a:off x="2016000" y="4084116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6"/>
          <p:cNvSpPr/>
          <p:nvPr/>
        </p:nvSpPr>
        <p:spPr>
          <a:xfrm>
            <a:off x="1440900" y="5452116"/>
            <a:ext cx="1152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cxnSp>
        <p:nvCxnSpPr>
          <p:cNvPr id="20" name="Connecteur droit avec flèche 19"/>
          <p:cNvCxnSpPr>
            <a:stCxn id="19" idx="0"/>
            <a:endCxn id="16" idx="2"/>
          </p:cNvCxnSpPr>
          <p:nvPr/>
        </p:nvCxnSpPr>
        <p:spPr>
          <a:xfrm flipH="1" flipV="1">
            <a:off x="2016000" y="5020116"/>
            <a:ext cx="90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"/>
          <p:cNvSpPr/>
          <p:nvPr/>
        </p:nvSpPr>
        <p:spPr>
          <a:xfrm>
            <a:off x="3996000" y="4516116"/>
            <a:ext cx="11520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2" name="Rounded Rectangle 6"/>
          <p:cNvSpPr/>
          <p:nvPr/>
        </p:nvSpPr>
        <p:spPr>
          <a:xfrm>
            <a:off x="4032114" y="3508116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4068114" y="3544116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4104114" y="3580116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25" name="Connecteur droit avec flèche 24"/>
          <p:cNvCxnSpPr>
            <a:stCxn id="21" idx="0"/>
            <a:endCxn id="24" idx="2"/>
          </p:cNvCxnSpPr>
          <p:nvPr/>
        </p:nvCxnSpPr>
        <p:spPr>
          <a:xfrm flipV="1">
            <a:off x="4572000" y="4084116"/>
            <a:ext cx="114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6"/>
          <p:cNvSpPr/>
          <p:nvPr/>
        </p:nvSpPr>
        <p:spPr>
          <a:xfrm>
            <a:off x="3456000" y="5452116"/>
            <a:ext cx="1008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7" name="Rounded Rectangle 6"/>
          <p:cNvSpPr/>
          <p:nvPr/>
        </p:nvSpPr>
        <p:spPr>
          <a:xfrm>
            <a:off x="6552000" y="4516116"/>
            <a:ext cx="11520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8" name="Rounded Rectangle 6"/>
          <p:cNvSpPr/>
          <p:nvPr/>
        </p:nvSpPr>
        <p:spPr>
          <a:xfrm>
            <a:off x="6588000" y="3508116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6624000" y="3544116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6660000" y="3580116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31" name="Connecteur droit avec flèche 30"/>
          <p:cNvCxnSpPr>
            <a:stCxn id="27" idx="0"/>
            <a:endCxn id="30" idx="2"/>
          </p:cNvCxnSpPr>
          <p:nvPr/>
        </p:nvCxnSpPr>
        <p:spPr>
          <a:xfrm flipV="1">
            <a:off x="7128000" y="4084116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6"/>
          <p:cNvSpPr/>
          <p:nvPr/>
        </p:nvSpPr>
        <p:spPr>
          <a:xfrm>
            <a:off x="6552000" y="5452116"/>
            <a:ext cx="1152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cxnSp>
        <p:nvCxnSpPr>
          <p:cNvPr id="33" name="Connecteur droit avec flèche 32"/>
          <p:cNvCxnSpPr>
            <a:stCxn id="32" idx="0"/>
            <a:endCxn id="27" idx="2"/>
          </p:cNvCxnSpPr>
          <p:nvPr/>
        </p:nvCxnSpPr>
        <p:spPr>
          <a:xfrm flipV="1">
            <a:off x="7128000" y="5020116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912860" y="5020116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226966" y="5020116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/>
          <p:cNvSpPr/>
          <p:nvPr/>
        </p:nvSpPr>
        <p:spPr>
          <a:xfrm>
            <a:off x="4680000" y="5452116"/>
            <a:ext cx="1008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59666" y="6141172"/>
            <a:ext cx="1913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Application Service Node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395346" y="6141172"/>
            <a:ext cx="2353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Middle Node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171379" y="6141173"/>
            <a:ext cx="1913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Infrastructure Node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7650" y="3508116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/>
              <a:t>Application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7650" y="4444950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/>
              <a:t>Service</a:t>
            </a:r>
            <a:br>
              <a:rPr lang="en-US" dirty="0"/>
            </a:br>
            <a:r>
              <a:rPr lang="en-US" sz="1400" dirty="0"/>
              <a:t>Layer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67650" y="5380950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/>
              <a:t>Network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3" name="Arc 42"/>
          <p:cNvSpPr/>
          <p:nvPr/>
        </p:nvSpPr>
        <p:spPr>
          <a:xfrm>
            <a:off x="2448000" y="4669506"/>
            <a:ext cx="1692000" cy="720000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43"/>
          <p:cNvSpPr/>
          <p:nvPr/>
        </p:nvSpPr>
        <p:spPr>
          <a:xfrm>
            <a:off x="5004114" y="4669506"/>
            <a:ext cx="1692000" cy="720000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016287" y="4179725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16000" y="5121817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574304" y="4179725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11140" y="4179725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111140" y="5121817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552860" y="5121817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26966" y="5121817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06000" y="5121817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Mcc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760000" y="5121817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Mcc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16000" y="1524000"/>
            <a:ext cx="8712000" cy="172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Reference Point</a:t>
            </a:r>
            <a:r>
              <a:rPr lang="en-US" sz="1400" dirty="0"/>
              <a:t>	One or more interfaces - Mca, </a:t>
            </a:r>
            <a:r>
              <a:rPr lang="en-US" sz="1400" dirty="0" err="1"/>
              <a:t>Mcn</a:t>
            </a:r>
            <a:r>
              <a:rPr lang="en-US" sz="1400" dirty="0"/>
              <a:t>, Mcc and Mcc’ (between 2 service providers)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Common Services Entity</a:t>
            </a:r>
            <a:r>
              <a:rPr lang="en-US" sz="1400" dirty="0"/>
              <a:t>	Provides the set of "service functions" that are common to the M2M environments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Application Entity</a:t>
            </a:r>
            <a:r>
              <a:rPr lang="en-US" sz="1400" dirty="0"/>
              <a:t>	Provides application logic for the end-to-end M2M solutions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Network Services Entity</a:t>
            </a:r>
            <a:r>
              <a:rPr lang="en-US" sz="1400" dirty="0"/>
              <a:t>	Provides services to the CSEs besides the pure data transport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Node	</a:t>
            </a:r>
            <a:r>
              <a:rPr lang="en-US" sz="1400" dirty="0"/>
              <a:t>Logical equivalent of a physical (or possibly virtualized, especially on the server side) device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endParaRPr lang="en-US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</a:t>
            </a:r>
            <a:br>
              <a:rPr lang="fr-FR" dirty="0"/>
            </a:br>
            <a:endParaRPr lang="fr-FR" dirty="0"/>
          </a:p>
        </p:txBody>
      </p:sp>
      <p:sp>
        <p:nvSpPr>
          <p:cNvPr id="85" name="Rounded Rectangle 6"/>
          <p:cNvSpPr/>
          <p:nvPr/>
        </p:nvSpPr>
        <p:spPr>
          <a:xfrm>
            <a:off x="8283672" y="4516116"/>
            <a:ext cx="596495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86" name="Arc 85"/>
          <p:cNvSpPr/>
          <p:nvPr/>
        </p:nvSpPr>
        <p:spPr>
          <a:xfrm>
            <a:off x="7437672" y="4669506"/>
            <a:ext cx="1008000" cy="720000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7793400" y="5128116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Mcc’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8221919" y="6141173"/>
            <a:ext cx="72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Inf. Node</a:t>
            </a:r>
          </a:p>
        </p:txBody>
      </p:sp>
    </p:spTree>
    <p:extLst>
      <p:ext uri="{BB962C8B-B14F-4D97-AF65-F5344CB8AC3E}">
        <p14:creationId xmlns:p14="http://schemas.microsoft.com/office/powerpoint/2010/main" val="2554100388"/>
      </p:ext>
    </p:extLst>
  </p:cSld>
  <p:clrMapOvr>
    <a:masterClrMapping/>
  </p:clrMapOvr>
</p:sld>
</file>

<file path=ppt/theme/theme1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49172</TotalTime>
  <Words>1685</Words>
  <Application>Microsoft Office PowerPoint</Application>
  <PresentationFormat>On-screen Show (4:3)</PresentationFormat>
  <Paragraphs>506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Futura Bk</vt:lpstr>
      <vt:lpstr>Tahoma</vt:lpstr>
      <vt:lpstr>Times New Roman</vt:lpstr>
      <vt:lpstr>Trebuchet MS</vt:lpstr>
      <vt:lpstr>oneM2M Content Theme</vt:lpstr>
      <vt:lpstr>THE ROLE OF oneM2M in UNLOCKING the IOT potential</vt:lpstr>
      <vt:lpstr>Nearly 40% of economic impact requires interoperability between IoT systems</vt:lpstr>
      <vt:lpstr>oneM2M Partnership Project </vt:lpstr>
      <vt:lpstr>Work Process </vt:lpstr>
      <vt:lpstr>Ongoing collaborations</vt:lpstr>
      <vt:lpstr>Strong implementation base</vt:lpstr>
      <vt:lpstr>M2M Common Service Layer in a nutshell</vt:lpstr>
      <vt:lpstr>oneM2M Architecture approach</vt:lpstr>
      <vt:lpstr>Architecture </vt:lpstr>
      <vt:lpstr>Common Service Functions </vt:lpstr>
      <vt:lpstr>oneM2M release 2 features</vt:lpstr>
      <vt:lpstr>Why oneM2M? why now?</vt:lpstr>
      <vt:lpstr>Why oneM2M? Why now?</vt:lpstr>
      <vt:lpstr>Technology 1: connectivity, plenty to chose from </vt:lpstr>
      <vt:lpstr>Technology 2: horizontalization «building IoT in Siloes belongs to the past »</vt:lpstr>
      <vt:lpstr>Technology 3: softwarization and IoT virtualization</vt:lpstr>
      <vt:lpstr>Technology 4: Semantic interoperability, no longer a research syndrome?</vt:lpstr>
      <vt:lpstr>EXAMPLE : ROLE OF ONEM2M IN SMART CITIES</vt:lpstr>
      <vt:lpstr>Key findings/trends «City 2.0»</vt:lpstr>
      <vt:lpstr>Vision for building smart cities</vt:lpstr>
      <vt:lpstr>Integration challenge</vt:lpstr>
      <vt:lpstr>Semantic interop challenge</vt:lpstr>
      <vt:lpstr>Innovation challenge</vt:lpstr>
      <vt:lpstr>oneTransport</vt:lpstr>
      <vt:lpstr>Key requirements for smart city IoT platform</vt:lpstr>
      <vt:lpstr>A possible smart city blue-print</vt:lpstr>
      <vt:lpstr>Design Principles</vt:lpstr>
      <vt:lpstr>Take away</vt:lpstr>
      <vt:lpstr>Summary of Release 3 Features</vt:lpstr>
      <vt:lpstr>Take-away</vt:lpstr>
      <vt:lpstr>PowerPoint Presentation</vt:lpstr>
    </vt:vector>
  </TitlesOfParts>
  <Company>oneM2M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oneM2M - Taking a Look Inside</dc:title>
  <dc:creator>Nicolas Damour</dc:creator>
  <cp:keywords>oneM2M, M2M, IoT</cp:keywords>
  <cp:lastModifiedBy>Elloumi, Omar (Nokia - FR/Nozay)</cp:lastModifiedBy>
  <cp:revision>2256</cp:revision>
  <cp:lastPrinted>2014-10-30T16:01:28Z</cp:lastPrinted>
  <dcterms:created xsi:type="dcterms:W3CDTF">2012-09-11T22:52:11Z</dcterms:created>
  <dcterms:modified xsi:type="dcterms:W3CDTF">2017-05-24T03:16:04Z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473736659</vt:i4>
  </property>
  <property fmtid="{D5CDD505-2E9C-101B-9397-08002B2CF9AE}" pid="4" name="_EmailSubject">
    <vt:lpwstr>RE : draft presentation</vt:lpwstr>
  </property>
  <property fmtid="{D5CDD505-2E9C-101B-9397-08002B2CF9AE}" pid="5" name="_AuthorEmail">
    <vt:lpwstr>wgranzow@qti.qualcomm.com</vt:lpwstr>
  </property>
  <property fmtid="{D5CDD505-2E9C-101B-9397-08002B2CF9AE}" pid="6" name="_AuthorEmailDisplayName">
    <vt:lpwstr>Granzow, Wolfgang</vt:lpwstr>
  </property>
  <property fmtid="{D5CDD505-2E9C-101B-9397-08002B2CF9AE}" pid="7" name="_PreviousAdHocReviewCycleID">
    <vt:i4>-528002043</vt:i4>
  </property>
</Properties>
</file>